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700" r:id="rId3"/>
  </p:sldMasterIdLst>
  <p:notesMasterIdLst>
    <p:notesMasterId r:id="rId105"/>
  </p:notesMasterIdLst>
  <p:handoutMasterIdLst>
    <p:handoutMasterId r:id="rId106"/>
  </p:handoutMasterIdLst>
  <p:sldIdLst>
    <p:sldId id="256" r:id="rId4"/>
    <p:sldId id="257" r:id="rId5"/>
    <p:sldId id="258" r:id="rId6"/>
    <p:sldId id="361" r:id="rId7"/>
    <p:sldId id="327" r:id="rId8"/>
    <p:sldId id="368" r:id="rId9"/>
    <p:sldId id="369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427" r:id="rId35"/>
    <p:sldId id="428" r:id="rId36"/>
    <p:sldId id="429" r:id="rId37"/>
    <p:sldId id="430" r:id="rId38"/>
    <p:sldId id="431" r:id="rId39"/>
    <p:sldId id="432" r:id="rId40"/>
    <p:sldId id="433" r:id="rId41"/>
    <p:sldId id="500" r:id="rId42"/>
    <p:sldId id="434" r:id="rId43"/>
    <p:sldId id="480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447" r:id="rId57"/>
    <p:sldId id="450" r:id="rId58"/>
    <p:sldId id="451" r:id="rId59"/>
    <p:sldId id="452" r:id="rId60"/>
    <p:sldId id="455" r:id="rId61"/>
    <p:sldId id="456" r:id="rId62"/>
    <p:sldId id="454" r:id="rId63"/>
    <p:sldId id="457" r:id="rId64"/>
    <p:sldId id="458" r:id="rId65"/>
    <p:sldId id="459" r:id="rId66"/>
    <p:sldId id="460" r:id="rId67"/>
    <p:sldId id="461" r:id="rId68"/>
    <p:sldId id="462" r:id="rId69"/>
    <p:sldId id="463" r:id="rId70"/>
    <p:sldId id="464" r:id="rId71"/>
    <p:sldId id="465" r:id="rId72"/>
    <p:sldId id="466" r:id="rId73"/>
    <p:sldId id="467" r:id="rId74"/>
    <p:sldId id="468" r:id="rId75"/>
    <p:sldId id="469" r:id="rId76"/>
    <p:sldId id="472" r:id="rId77"/>
    <p:sldId id="473" r:id="rId78"/>
    <p:sldId id="474" r:id="rId79"/>
    <p:sldId id="475" r:id="rId80"/>
    <p:sldId id="476" r:id="rId81"/>
    <p:sldId id="477" r:id="rId82"/>
    <p:sldId id="478" r:id="rId83"/>
    <p:sldId id="479" r:id="rId84"/>
    <p:sldId id="482" r:id="rId85"/>
    <p:sldId id="483" r:id="rId86"/>
    <p:sldId id="484" r:id="rId87"/>
    <p:sldId id="485" r:id="rId88"/>
    <p:sldId id="486" r:id="rId89"/>
    <p:sldId id="487" r:id="rId90"/>
    <p:sldId id="490" r:id="rId91"/>
    <p:sldId id="495" r:id="rId92"/>
    <p:sldId id="488" r:id="rId93"/>
    <p:sldId id="489" r:id="rId94"/>
    <p:sldId id="365" r:id="rId95"/>
    <p:sldId id="326" r:id="rId96"/>
    <p:sldId id="491" r:id="rId97"/>
    <p:sldId id="492" r:id="rId98"/>
    <p:sldId id="493" r:id="rId99"/>
    <p:sldId id="494" r:id="rId100"/>
    <p:sldId id="496" r:id="rId101"/>
    <p:sldId id="497" r:id="rId102"/>
    <p:sldId id="498" r:id="rId103"/>
    <p:sldId id="329" r:id="rId104"/>
  </p:sldIdLst>
  <p:sldSz cx="9144000" cy="6858000" type="screen4x3"/>
  <p:notesSz cx="6858000" cy="9144000"/>
  <p:embeddedFontLst>
    <p:embeddedFont>
      <p:font typeface="Trebuchet MS" panose="020B0603020202020204" pitchFamily="34" charset="0"/>
      <p:regular r:id="rId107"/>
      <p:bold r:id="rId108"/>
      <p:italic r:id="rId109"/>
      <p:boldItalic r:id="rId110"/>
    </p:embeddedFont>
    <p:embeddedFont>
      <p:font typeface="Cambria Math" panose="02040503050406030204" pitchFamily="18" charset="0"/>
      <p:regular r:id="rId111"/>
    </p:embeddedFont>
    <p:embeddedFont>
      <p:font typeface="Calibri" panose="020F0502020204030204" pitchFamily="34" charset="0"/>
      <p:regular r:id="rId112"/>
      <p:bold r:id="rId113"/>
      <p:italic r:id="rId114"/>
      <p:boldItalic r:id="rId115"/>
    </p:embeddedFont>
    <p:embeddedFont>
      <p:font typeface="Sylfaen" panose="010A0502050306030303" pitchFamily="18" charset="0"/>
      <p:regular r:id="rId116"/>
    </p:embeddedFont>
    <p:embeddedFont>
      <p:font typeface="Helvetica" panose="020B0604020202020204" pitchFamily="34" charset="0"/>
      <p:regular r:id="rId117"/>
      <p:bold r:id="rId118"/>
      <p:italic r:id="rId119"/>
      <p:boldItalic r:id="rId120"/>
    </p:embeddedFont>
    <p:embeddedFont>
      <p:font typeface="Tahoma" panose="020B0604030504040204" pitchFamily="34" charset="0"/>
      <p:regular r:id="rId121"/>
      <p:bold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u1ufzBknzIStzCfI0J4XiWqHV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FD8CF5-2730-4DF0-979E-36500207B637}">
  <a:tblStyle styleId="{09FD8CF5-2730-4DF0-979E-36500207B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A4558C-6109-412C-AC55-6A18D4A8E73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5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font" Target="fonts/font11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font" Target="fonts/font6.fntdata"/><Relationship Id="rId16" Type="http://schemas.openxmlformats.org/officeDocument/2006/relationships/slide" Target="slides/slide13.xml"/><Relationship Id="rId107" Type="http://schemas.openxmlformats.org/officeDocument/2006/relationships/font" Target="fonts/font1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customschemas.google.com/relationships/presentationmetadata" Target="meta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notesMaster" Target="notesMasters/notesMaster1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12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font" Target="fonts/font2.fntdata"/><Relationship Id="rId116" Type="http://schemas.openxmlformats.org/officeDocument/2006/relationships/font" Target="fonts/font10.fntdata"/><Relationship Id="rId124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handoutMaster" Target="handoutMasters/handoutMaster1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12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font" Target="fonts/font1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3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font" Target="fonts/font14.fntdata"/><Relationship Id="rId125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087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576717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52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59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0" name="Google Shape;440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Lecture-1</a:t>
            </a:r>
            <a:endParaRPr/>
          </a:p>
        </p:txBody>
      </p:sp>
      <p:sp>
        <p:nvSpPr>
          <p:cNvPr id="442" name="Google Shape;442;p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5437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1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228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34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76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80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41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5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70000" y="728663"/>
            <a:ext cx="4778375" cy="3584575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33" tIns="47866" rIns="95733" bIns="47866"/>
          <a:lstStyle>
            <a:lvl1pPr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742842" indent="-285708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142833" indent="-228567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599966" indent="-228567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057099" indent="-228567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514232" indent="-228567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2971365" indent="-228567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428497" indent="-228567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3885630" indent="-228567" eaLnBrk="0" fontAlgn="base" hangingPunct="0">
              <a:spcBef>
                <a:spcPct val="0"/>
              </a:spcBef>
              <a:spcAft>
                <a:spcPct val="0"/>
              </a:spcAft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7342238-4519-4CD6-8380-134D011DDBF5}" type="slidenum">
              <a:rPr lang="en-US" altLang="en-US"/>
              <a:pPr eaLnBrk="1" hangingPunct="1"/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10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87</a:t>
            </a:fld>
            <a:endParaRPr lang="en-US" sz="12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34086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70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390" name="Google Shape;139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1794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398" name="Google Shape;1398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868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6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362" name="Google Shape;136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5386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4936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7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405" name="Google Shape;140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3949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7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6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76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" name="Google Shape;18;p76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" name="Google Shape;19;p76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" name="Google Shape;20;p76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7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2" name="Google Shape;22;p76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23" name="Google Shape;23;p76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76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" name="Google Shape;25;p76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" name="Google Shape;26;p76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" name="Google Shape;27;p76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7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29" name="Google Shape;29;p76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30" name="Google Shape;30;p76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76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9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36" name="Google Shape;136;p9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" name="Google Shape;137;p9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8" name="Google Shape;138;p9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9" name="Google Shape;139;p9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40" name="Google Shape;140;p9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" name="Google Shape;141;p9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" name="Google Shape;142;p9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43" name="Google Shape;143;p9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45" name="Google Shape;145;p92"/>
          <p:cNvSpPr txBox="1"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92"/>
          <p:cNvSpPr>
            <a:spLocks noGrp="1"/>
          </p:cNvSpPr>
          <p:nvPr>
            <p:ph type="pic" idx="2"/>
          </p:nvPr>
        </p:nvSpPr>
        <p:spPr>
          <a:xfrm>
            <a:off x="1792288" y="1828800"/>
            <a:ext cx="5486400" cy="3429000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2"/>
          <p:cNvSpPr txBox="1">
            <a:spLocks noGrp="1"/>
          </p:cNvSpPr>
          <p:nvPr>
            <p:ph type="body" idx="1"/>
          </p:nvPr>
        </p:nvSpPr>
        <p:spPr>
          <a:xfrm>
            <a:off x="1792288" y="5711825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8" name="Google Shape;148;p92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93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1" name="Google Shape;151;p9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2" name="Google Shape;152;p9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3" name="Google Shape;153;p9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54" name="Google Shape;154;p93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55" name="Google Shape;155;p9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6" name="Google Shape;156;p9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7" name="Google Shape;157;p9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58" name="Google Shape;158;p93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0" name="Google Shape;160;p9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9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94"/>
          <p:cNvGrpSpPr/>
          <p:nvPr/>
        </p:nvGrpSpPr>
        <p:grpSpPr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164" name="Google Shape;164;p9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5" name="Google Shape;165;p94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6" name="Google Shape;166;p94"/>
            <p:cNvSpPr/>
            <p:nvPr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67" name="Google Shape;167;p94" descr="Picture 7.png"/>
          <p:cNvPicPr preferRelativeResize="0"/>
          <p:nvPr/>
        </p:nvPicPr>
        <p:blipFill rotWithShape="1">
          <a:blip r:embed="rId2">
            <a:alphaModFix/>
          </a:blip>
          <a:srcRect l="5336" t="1923"/>
          <a:stretch/>
        </p:blipFill>
        <p:spPr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94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9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69" name="Google Shape;169;p94"/>
          <p:cNvSpPr txBox="1">
            <a:spLocks noGrp="1"/>
          </p:cNvSpPr>
          <p:nvPr>
            <p:ph type="body" idx="1"/>
          </p:nvPr>
        </p:nvSpPr>
        <p:spPr>
          <a:xfrm rot="5400000">
            <a:off x="1303338" y="29686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94"/>
          <p:cNvSpPr txBox="1">
            <a:spLocks noGrp="1"/>
          </p:cNvSpPr>
          <p:nvPr>
            <p:ph type="body" idx="2"/>
          </p:nvPr>
        </p:nvSpPr>
        <p:spPr>
          <a:xfrm rot="5400000">
            <a:off x="5410200" y="27432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5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5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9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5" name="Google Shape;175;p9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6" name="Google Shape;176;p95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5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178" name="Google Shape;178;p95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179" name="Google Shape;179;p95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95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9" name="Google Shape;199;p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2" name="Google Shape;232;p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3" name="Google Shape;233;p9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9" name="Google Shape;239;p9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0" name="Google Shape;240;p9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41" name="Google Shape;241;p9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2" name="Google Shape;242;p9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8" name="Google Shape;248;p9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49" name="Google Shape;249;p9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5" name="Google Shape;255;p10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10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7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7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" name="Google Shape;35;p77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7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" name="Google Shape;37;p77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" name="Google Shape;38;p7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" name="Google Shape;39;p77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40" name="Google Shape;40;p77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41" name="Google Shape;41;p77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2" name="Google Shape;262;p10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10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6682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6701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9" name="Google Shape;199;p8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77443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1753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916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4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4" name="Google Shape;44;p7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5" name="Google Shape;45;p7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6" name="Google Shape;46;p7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" name="Google Shape;47;p7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48" name="Google Shape;48;p7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7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0" name="Google Shape;50;p7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1" name="Google Shape;51;p7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" name="Google Shape;52;p7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53" name="Google Shape;53;p7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4" name="Google Shape;54;p7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" name="Google Shape;55;p7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" name="Google Shape;56;p7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7" name="Google Shape;57;p7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6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6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" name="Google Shape;62;p86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" name="Google Shape;63;p86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" name="Google Shape;64;p86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66" name="Google Shape;66;p86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67" name="Google Shape;67;p86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7" descr="\\Server\D\jyoti\FI023_BITS_v1\styleguide img\IMG_5627_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7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1" name="Google Shape;71;p87" descr="Picture 7.png"/>
          <p:cNvPicPr preferRelativeResize="0"/>
          <p:nvPr/>
        </p:nvPicPr>
        <p:blipFill rotWithShape="1">
          <a:blip r:embed="rId3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7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" name="Google Shape;73;p87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" name="Google Shape;74;p8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" name="Google Shape;75;p87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lang="en-US" sz="2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Pilani</a:t>
            </a:r>
            <a:endParaRPr/>
          </a:p>
        </p:txBody>
      </p:sp>
      <p:sp>
        <p:nvSpPr>
          <p:cNvPr id="76" name="Google Shape;76;p87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Pilani Campus</a:t>
            </a:r>
            <a:endParaRPr/>
          </a:p>
        </p:txBody>
      </p:sp>
      <p:sp>
        <p:nvSpPr>
          <p:cNvPr id="77" name="Google Shape;77;p87"/>
          <p:cNvSpPr txBox="1">
            <a:spLocks noGrp="1"/>
          </p:cNvSpPr>
          <p:nvPr>
            <p:ph type="body" idx="1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8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8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1" name="Google Shape;81;p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" name="Google Shape;82;p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" name="Google Shape;83;p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4" name="Google Shape;84;p8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5" name="Google Shape;85;p8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" name="Google Shape;86;p8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" name="Google Shape;87;p8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8" name="Google Shape;88;p8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89" name="Google Shape;89;p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0" name="Google Shape;90;p88"/>
          <p:cNvSpPr txBox="1">
            <a:spLocks noGrp="1"/>
          </p:cNvSpPr>
          <p:nvPr>
            <p:ph type="body" idx="2"/>
          </p:nvPr>
        </p:nvSpPr>
        <p:spPr>
          <a:xfrm>
            <a:off x="49530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101141"/>
              </a:buClr>
              <a:buSzPts val="2800"/>
              <a:buFont typeface="Arial"/>
              <a:buNone/>
              <a:defRPr sz="2800"/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1" name="Google Shape;91;p88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89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94" name="Google Shape;94;p8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5" name="Google Shape;95;p8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6" name="Google Shape;96;p8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7" name="Google Shape;97;p89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8" name="Google Shape;98;p8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9" name="Google Shape;99;p8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0" name="Google Shape;100;p8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01" name="Google Shape;101;p89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8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89"/>
          <p:cNvSpPr txBox="1">
            <a:spLocks noGrp="1"/>
          </p:cNvSpPr>
          <p:nvPr>
            <p:ph type="body" idx="2"/>
          </p:nvPr>
        </p:nvSpPr>
        <p:spPr>
          <a:xfrm>
            <a:off x="457200" y="2362199"/>
            <a:ext cx="4040188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5" name="Google Shape;105;p8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89"/>
          <p:cNvSpPr txBox="1">
            <a:spLocks noGrp="1"/>
          </p:cNvSpPr>
          <p:nvPr>
            <p:ph type="body" idx="4"/>
          </p:nvPr>
        </p:nvSpPr>
        <p:spPr>
          <a:xfrm>
            <a:off x="4645025" y="2362199"/>
            <a:ext cx="4041775" cy="376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7" name="Google Shape;107;p89"/>
          <p:cNvSpPr txBox="1">
            <a:spLocks noGrp="1"/>
          </p:cNvSpPr>
          <p:nvPr>
            <p:ph type="body" idx="5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9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10" name="Google Shape;110;p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1" name="Google Shape;111;p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2" name="Google Shape;112;p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3" name="Google Shape;113;p9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4" name="Google Shape;114;p9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5" name="Google Shape;115;p9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6" name="Google Shape;116;p9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17" name="Google Shape;117;p9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0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2" name="Google Shape;122;p9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" name="Google Shape;123;p9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" name="Google Shape;124;p9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5" name="Google Shape;125;p9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6" name="Google Shape;126;p9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7" name="Google Shape;127;p9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" name="Google Shape;128;p9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129" name="Google Shape;129;p9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9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sp>
        <p:nvSpPr>
          <p:cNvPr id="131" name="Google Shape;131;p91"/>
          <p:cNvSpPr txBox="1">
            <a:spLocks noGrp="1"/>
          </p:cNvSpPr>
          <p:nvPr>
            <p:ph type="body" idx="1"/>
          </p:nvPr>
        </p:nvSpPr>
        <p:spPr>
          <a:xfrm>
            <a:off x="3575050" y="1600200"/>
            <a:ext cx="511175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p91"/>
          <p:cNvSpPr txBox="1">
            <a:spLocks noGrp="1"/>
          </p:cNvSpPr>
          <p:nvPr>
            <p:ph type="body" idx="2"/>
          </p:nvPr>
        </p:nvSpPr>
        <p:spPr>
          <a:xfrm>
            <a:off x="457200" y="1600200"/>
            <a:ext cx="300831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p91"/>
          <p:cNvSpPr txBox="1">
            <a:spLocks noGrp="1"/>
          </p:cNvSpPr>
          <p:nvPr>
            <p:ph type="body" idx="3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p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" name="Google Shape;14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79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100" b="0" i="0" u="none" strike="noStrike" cap="none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79" descr="Picture 7.png"/>
          <p:cNvPicPr preferRelativeResize="0"/>
          <p:nvPr/>
        </p:nvPicPr>
        <p:blipFill rotWithShape="1">
          <a:blip r:embed="rId12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79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86" name="Google Shape;186;p7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7" name="Google Shape;187;p7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8" name="Google Shape;188;p79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89" name="Google Shape;189;p79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90" name="Google Shape;190;p7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1" name="Google Shape;191;p7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2" name="Google Shape;192;p79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705" r:id="rId9"/>
    <p:sldLayoutId id="214748370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79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</a:rPr>
              <a:t>BITS </a:t>
            </a:r>
            <a:r>
              <a:rPr lang="en-US" sz="1100" dirty="0" err="1" smtClean="0">
                <a:solidFill>
                  <a:srgbClr val="101141"/>
                </a:solidFill>
              </a:rPr>
              <a:t>Pilani</a:t>
            </a:r>
            <a:endParaRPr sz="1100" dirty="0">
              <a:solidFill>
                <a:srgbClr val="101141"/>
              </a:solidFill>
            </a:endParaRPr>
          </a:p>
        </p:txBody>
      </p:sp>
      <p:pic>
        <p:nvPicPr>
          <p:cNvPr id="184" name="Google Shape;184;p79" descr="Picture 7.png"/>
          <p:cNvPicPr preferRelativeResize="0"/>
          <p:nvPr/>
        </p:nvPicPr>
        <p:blipFill rotWithShape="1">
          <a:blip r:embed="rId6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79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86" name="Google Shape;186;p7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7" name="Google Shape;187;p7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8" name="Google Shape;188;p79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89" name="Google Shape;189;p79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90" name="Google Shape;190;p7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1" name="Google Shape;191;p7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2" name="Google Shape;192;p79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7429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wmf"/><Relationship Id="rId5" Type="http://schemas.openxmlformats.org/officeDocument/2006/relationships/image" Target="../media/image17.w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1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2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9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50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1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3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61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w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32.bin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74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79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7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80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44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84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86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"/>
          <p:cNvSpPr txBox="1">
            <a:spLocks noGrp="1"/>
          </p:cNvSpPr>
          <p:nvPr>
            <p:ph type="title"/>
          </p:nvPr>
        </p:nvSpPr>
        <p:spPr>
          <a:xfrm>
            <a:off x="2362200" y="3352800"/>
            <a:ext cx="61722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br>
              <a:rPr lang="en-US" dirty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 smtClean="0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ZG565</a:t>
            </a:r>
            <a:endParaRPr dirty="0">
              <a:solidFill>
                <a:srgbClr val="FFFF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"/>
          <p:cNvSpPr txBox="1">
            <a:spLocks noGrp="1"/>
          </p:cNvSpPr>
          <p:nvPr>
            <p:ph type="body" idx="4294967295"/>
          </p:nvPr>
        </p:nvSpPr>
        <p:spPr>
          <a:xfrm>
            <a:off x="2690948" y="4926874"/>
            <a:ext cx="594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" lvl="0" indent="-25603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8000"/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</a:t>
            </a:r>
            <a:r>
              <a:rPr lang="en-IN" sz="28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Sugata</a:t>
            </a:r>
            <a:r>
              <a:rPr lang="en-IN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800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Ghosal</a:t>
            </a:r>
            <a:endParaRPr dirty="0"/>
          </a:p>
          <a:p>
            <a:pPr marL="365760" lvl="0" indent="-256032" algn="r" rtl="0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accent1"/>
              </a:buClr>
              <a:buSzPct val="68000"/>
              <a:buNone/>
            </a:pPr>
            <a:r>
              <a:rPr lang="en-US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Sugata.ghosal@pilani.bits-pilani.ac.in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 Between Ratio and Interval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326112"/>
            <a:ext cx="8318500" cy="5181600"/>
          </a:xfrm>
        </p:spPr>
        <p:txBody>
          <a:bodyPr>
            <a:normAutofit fontScale="92500"/>
          </a:bodyPr>
          <a:lstStyle/>
          <a:p>
            <a:r>
              <a:rPr lang="en-US" dirty="0"/>
              <a:t>Is it physically meaningful to say that a temperature of 10 </a:t>
            </a:r>
            <a:r>
              <a:rPr lang="en-US" dirty="0">
                <a:latin typeface="Sylfaen" pitchFamily="18" charset="0"/>
              </a:rPr>
              <a:t>°</a:t>
            </a:r>
            <a:r>
              <a:rPr lang="en-US" dirty="0"/>
              <a:t> is twice that of 5</a:t>
            </a:r>
            <a:r>
              <a:rPr lang="en-US" dirty="0">
                <a:latin typeface="Sylfaen" pitchFamily="18" charset="0"/>
              </a:rPr>
              <a:t>° </a:t>
            </a:r>
            <a:r>
              <a:rPr lang="en-US" dirty="0"/>
              <a:t>on </a:t>
            </a:r>
          </a:p>
          <a:p>
            <a:pPr lvl="1"/>
            <a:r>
              <a:rPr lang="en-US" dirty="0"/>
              <a:t>the Celsius scale?</a:t>
            </a:r>
          </a:p>
          <a:p>
            <a:pPr lvl="1"/>
            <a:r>
              <a:rPr lang="en-US" dirty="0"/>
              <a:t>the Fahrenheit scale?</a:t>
            </a:r>
          </a:p>
          <a:p>
            <a:pPr lvl="1"/>
            <a:r>
              <a:rPr lang="en-US" dirty="0"/>
              <a:t>the Kelvin scale?</a:t>
            </a:r>
          </a:p>
          <a:p>
            <a:pPr lvl="1"/>
            <a:endParaRPr lang="en-US" dirty="0"/>
          </a:p>
          <a:p>
            <a:r>
              <a:rPr lang="en-US" dirty="0"/>
              <a:t>Consider measuring the height above average</a:t>
            </a:r>
          </a:p>
          <a:p>
            <a:pPr lvl="1"/>
            <a:r>
              <a:rPr lang="en-US" dirty="0"/>
              <a:t>If Bill’s height is three inches above average and Bob’s height is six inches above average, then would we say that Bob is twice as tall as Bill?</a:t>
            </a:r>
          </a:p>
          <a:p>
            <a:pPr lvl="1"/>
            <a:r>
              <a:rPr lang="en-US" dirty="0"/>
              <a:t>Is this situation analogous to that of temperature?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CV for Model </a:t>
            </a:r>
            <a:r>
              <a:rPr lang="en-IN" dirty="0" smtClean="0"/>
              <a:t>Selection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9" y="1594730"/>
            <a:ext cx="8716378" cy="452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74"/>
          <p:cNvSpPr txBox="1">
            <a:spLocks noGrp="1"/>
          </p:cNvSpPr>
          <p:nvPr>
            <p:ph type="title"/>
          </p:nvPr>
        </p:nvSpPr>
        <p:spPr>
          <a:xfrm>
            <a:off x="1766248" y="2440675"/>
            <a:ext cx="6096000" cy="206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 dirty="0" smtClean="0"/>
              <a:t>END</a:t>
            </a:r>
            <a:br>
              <a:rPr lang="en-US" sz="3600" b="1" dirty="0" smtClean="0"/>
            </a:br>
            <a:r>
              <a:rPr lang="en-US" sz="3600" b="1" dirty="0" smtClean="0"/>
              <a:t>of</a:t>
            </a:r>
            <a:br>
              <a:rPr lang="en-US" sz="3600" b="1" dirty="0" smtClean="0"/>
            </a:br>
            <a:r>
              <a:rPr lang="en-US" sz="3600" b="1" dirty="0"/>
              <a:t>S</a:t>
            </a:r>
            <a:r>
              <a:rPr lang="en-US" sz="3600" b="1" dirty="0" smtClean="0"/>
              <a:t>ession 2</a:t>
            </a:r>
            <a:endParaRPr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230389"/>
              </p:ext>
            </p:extLst>
          </p:nvPr>
        </p:nvGraphicFramePr>
        <p:xfrm>
          <a:off x="625357" y="1531463"/>
          <a:ext cx="7344936" cy="458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Document" r:id="rId3" imgW="8572080" imgH="5375817" progId="Word.Document.8">
                  <p:embed/>
                </p:oleObj>
              </mc:Choice>
              <mc:Fallback>
                <p:oleObj name="Document" r:id="rId3" imgW="8572080" imgH="5375817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57" y="1531463"/>
                        <a:ext cx="7344936" cy="4589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85363"/>
              </p:ext>
            </p:extLst>
          </p:nvPr>
        </p:nvGraphicFramePr>
        <p:xfrm>
          <a:off x="493026" y="1530577"/>
          <a:ext cx="7586449" cy="4717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026" y="1530577"/>
                        <a:ext cx="7586449" cy="4717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Note: </a:t>
            </a:r>
            <a:r>
              <a:rPr lang="en-US" sz="2200" dirty="0">
                <a:solidFill>
                  <a:srgbClr val="CC3300"/>
                </a:solidFill>
              </a:rPr>
              <a:t>binary attributes</a:t>
            </a:r>
            <a:r>
              <a:rPr lang="en-US" sz="2200" dirty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Continuous attributes are typically represented as floating-point variables.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84981" y="575480"/>
            <a:ext cx="8280400" cy="533400"/>
          </a:xfrm>
        </p:spPr>
        <p:txBody>
          <a:bodyPr/>
          <a:lstStyle/>
          <a:p>
            <a:r>
              <a:rPr lang="en-US" sz="2400" dirty="0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353408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/>
              <a:t>Words present in documents</a:t>
            </a:r>
          </a:p>
          <a:p>
            <a:pPr marL="1311275" lvl="2" indent="-396875"/>
            <a:r>
              <a:rPr lang="en-US" sz="1800" dirty="0"/>
              <a:t>Items present in customer transactions</a:t>
            </a:r>
          </a:p>
          <a:p>
            <a:pPr marL="1311275" lvl="2" indent="-396875"/>
            <a:endParaRPr lang="en-US" sz="1800" dirty="0"/>
          </a:p>
          <a:p>
            <a:r>
              <a:rPr lang="en-US" sz="2400" dirty="0"/>
              <a:t>If we met a friend in the grocery store would we ever say the following?</a:t>
            </a:r>
            <a:br>
              <a:rPr lang="en-US" sz="2400" dirty="0"/>
            </a:br>
            <a:r>
              <a:rPr lang="en-US" sz="1000" dirty="0"/>
              <a:t/>
            </a:r>
            <a:br>
              <a:rPr lang="en-US" sz="1000" dirty="0"/>
            </a:br>
            <a:r>
              <a:rPr lang="en-US" sz="2400" i="1" dirty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84981" y="533400"/>
            <a:ext cx="8280400" cy="533400"/>
          </a:xfrm>
        </p:spPr>
        <p:txBody>
          <a:bodyPr/>
          <a:lstStyle/>
          <a:p>
            <a:r>
              <a:rPr lang="en-US" sz="2400" dirty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312464"/>
            <a:ext cx="8428037" cy="5181600"/>
          </a:xfrm>
        </p:spPr>
        <p:txBody>
          <a:bodyPr>
            <a:normAutofit fontScale="85000" lnSpcReduction="20000"/>
          </a:bodyPr>
          <a:lstStyle/>
          <a:p>
            <a:endParaRPr lang="en-US" sz="2000" dirty="0"/>
          </a:p>
          <a:p>
            <a:r>
              <a:rPr lang="en-US" dirty="0"/>
              <a:t>The types of operations you choose should be “meaningful” for the type of data you have</a:t>
            </a:r>
          </a:p>
          <a:p>
            <a:pPr lvl="1"/>
            <a:r>
              <a:rPr lang="en-US" dirty="0"/>
              <a:t>Distinctness, order, meaningful intervals, and meaningful ratios are only four (among many possible) properties of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data type you see – often numbers or strings – may not capture all the properties or may suggest properties that are not present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Analysis may depend on these other properties of the data</a:t>
            </a:r>
          </a:p>
          <a:p>
            <a:pPr lvl="2" indent="233363"/>
            <a:r>
              <a:rPr lang="en-US" dirty="0"/>
              <a:t>Many statistical analyses depend only on the distribution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end, what is meaningful can be specific to domain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733568" y="586854"/>
            <a:ext cx="8585200" cy="685800"/>
          </a:xfrm>
        </p:spPr>
        <p:txBody>
          <a:bodyPr/>
          <a:lstStyle/>
          <a:p>
            <a:r>
              <a:rPr lang="en-US" sz="2800" dirty="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09215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of challenges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19100" y="491319"/>
            <a:ext cx="8585200" cy="685800"/>
          </a:xfrm>
        </p:spPr>
        <p:txBody>
          <a:bodyPr/>
          <a:lstStyle/>
          <a:p>
            <a:r>
              <a:rPr lang="en-US" dirty="0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9100" y="153651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Transaction Data</a:t>
            </a:r>
            <a:endParaRPr lang="en-US" dirty="0"/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5536" y="1279566"/>
            <a:ext cx="8318500" cy="9906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400" dirty="0"/>
              <a:t>Data that consists of a collection of records, each of which consists of a fixed set of attributes </a:t>
            </a:r>
          </a:p>
          <a:p>
            <a:pPr marL="571500" lvl="1" indent="0">
              <a:buNone/>
            </a:pPr>
            <a:endParaRPr lang="en-US" sz="2000" dirty="0"/>
          </a:p>
          <a:p>
            <a:pPr marL="571500" lvl="1" indent="0">
              <a:buNone/>
            </a:pPr>
            <a:endParaRPr lang="en-US" sz="2000" dirty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95536" y="1748642"/>
            <a:ext cx="8318500" cy="2051462"/>
          </a:xfrm>
        </p:spPr>
        <p:txBody>
          <a:bodyPr>
            <a:normAutofit/>
          </a:bodyPr>
          <a:lstStyle/>
          <a:p>
            <a:r>
              <a:rPr lang="en-US" sz="20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600" dirty="0"/>
          </a:p>
          <a:p>
            <a:r>
              <a:rPr lang="en-US" sz="2000" dirty="0"/>
              <a:t>Such a data set can be represented by an </a:t>
            </a:r>
            <a:r>
              <a:rPr lang="en-US" sz="2000" i="1" dirty="0"/>
              <a:t>m</a:t>
            </a:r>
            <a:r>
              <a:rPr lang="en-US" sz="2000" dirty="0"/>
              <a:t> by </a:t>
            </a:r>
            <a:r>
              <a:rPr lang="en-US" sz="2000" i="1" dirty="0"/>
              <a:t>n</a:t>
            </a:r>
            <a:r>
              <a:rPr lang="en-US" sz="2000" dirty="0"/>
              <a:t> matrix, where there are </a:t>
            </a:r>
            <a:r>
              <a:rPr lang="en-US" sz="2000" i="1" dirty="0"/>
              <a:t>m</a:t>
            </a:r>
            <a:r>
              <a:rPr lang="en-US" sz="2000" dirty="0"/>
              <a:t> rows, one for each object, and </a:t>
            </a:r>
            <a:r>
              <a:rPr lang="en-US" sz="2000" i="1" dirty="0"/>
              <a:t>n</a:t>
            </a:r>
            <a:r>
              <a:rPr lang="en-US" sz="2000" dirty="0"/>
              <a:t> columns, one for each attribute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VISIO" r:id="rId4" imgW="5706222" imgH="1480748" progId="Visio.Drawing.6">
                  <p:embed/>
                </p:oleObj>
              </mc:Choice>
              <mc:Fallback>
                <p:oleObj name="VISIO" r:id="rId4" imgW="5706222" imgH="14807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"/>
          <p:cNvSpPr txBox="1">
            <a:spLocks noGrp="1"/>
          </p:cNvSpPr>
          <p:nvPr>
            <p:ph type="body" idx="1"/>
          </p:nvPr>
        </p:nvSpPr>
        <p:spPr>
          <a:xfrm>
            <a:off x="304800" y="4419600"/>
            <a:ext cx="84582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65760" lvl="0" indent="-25603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8000"/>
              <a:buNone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Session </a:t>
            </a: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  <a:p>
            <a:pPr marL="365760" lvl="0" indent="-25603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8000"/>
              <a:buNone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Date – </a:t>
            </a: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27</a:t>
            </a:r>
            <a:r>
              <a:rPr lang="en-US" sz="3600" baseline="30000" dirty="0" smtClean="0"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 May 2023</a:t>
            </a:r>
            <a:endParaRPr dirty="0"/>
          </a:p>
          <a:p>
            <a:pPr marL="365760" lvl="0" indent="-25603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8000"/>
              <a:buNone/>
            </a:pP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Time –  </a:t>
            </a: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PM 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PM</a:t>
            </a:r>
            <a:endParaRPr dirty="0"/>
          </a:p>
          <a:p>
            <a:pPr marL="0" marR="176530" lvl="0" indent="0" algn="l" rt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600" b="0" dirty="0">
                <a:latin typeface="Calibri"/>
                <a:ea typeface="Calibri"/>
                <a:cs typeface="Calibri"/>
                <a:sym typeface="Calibri"/>
              </a:rPr>
              <a:t>These slides are prepared by the instructor, with grateful acknowledgement </a:t>
            </a:r>
            <a:r>
              <a:rPr lang="en-US" sz="2600" b="0" dirty="0" smtClean="0">
                <a:latin typeface="Calibri"/>
                <a:ea typeface="Calibri"/>
                <a:cs typeface="Calibri"/>
                <a:sym typeface="Calibri"/>
              </a:rPr>
              <a:t>of many </a:t>
            </a:r>
            <a:r>
              <a:rPr lang="en-US" sz="2600" b="0" dirty="0">
                <a:latin typeface="Calibri"/>
                <a:ea typeface="Calibri"/>
                <a:cs typeface="Calibri"/>
                <a:sym typeface="Calibri"/>
              </a:rPr>
              <a:t>others who made  their course materials freely available online.</a:t>
            </a:r>
            <a:endParaRPr dirty="0"/>
          </a:p>
          <a:p>
            <a:pPr marL="0" lvl="0" indent="0" algn="l" rtl="0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365760" lvl="0" indent="-25603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68000"/>
              <a:buNone/>
            </a:pP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Each document becomes a ‘term’ vector </a:t>
            </a:r>
          </a:p>
          <a:p>
            <a:pPr lvl="1"/>
            <a:r>
              <a:rPr lang="en-US" sz="2000" dirty="0"/>
              <a:t>Each term is a component (attribute) of the vector</a:t>
            </a:r>
          </a:p>
          <a:p>
            <a:pPr lvl="1"/>
            <a:r>
              <a:rPr lang="en-US" sz="2000" dirty="0"/>
              <a:t>The value of each component is the number of times the corresponding term occurs in the document.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303337"/>
              </p:ext>
            </p:extLst>
          </p:nvPr>
        </p:nvGraphicFramePr>
        <p:xfrm>
          <a:off x="685800" y="3211776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211776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95536" y="1279525"/>
            <a:ext cx="83185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A special type of data, where </a:t>
            </a:r>
          </a:p>
          <a:p>
            <a:pPr lvl="1"/>
            <a:r>
              <a:rPr lang="en-US" sz="2000" dirty="0"/>
              <a:t>Each transaction involves a set of items.  </a:t>
            </a:r>
          </a:p>
          <a:p>
            <a:pPr lvl="1"/>
            <a:r>
              <a:rPr lang="en-US" sz="2000" dirty="0"/>
              <a:t>For example, consider a grocery store.  The set of products purchased by a customer during one shopping trip constitute a transaction, while the individual products that were purchased are the items.</a:t>
            </a:r>
          </a:p>
          <a:p>
            <a:pPr lvl="1"/>
            <a:r>
              <a:rPr lang="en-US" sz="2000" dirty="0"/>
              <a:t>Can represent transaction data as record data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>
          <a:xfrm>
            <a:off x="395536" y="440888"/>
            <a:ext cx="6120680" cy="850106"/>
          </a:xfrm>
        </p:spPr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95536" y="1304306"/>
            <a:ext cx="8318500" cy="5181600"/>
          </a:xfrm>
        </p:spPr>
        <p:txBody>
          <a:bodyPr/>
          <a:lstStyle/>
          <a:p>
            <a:pPr marL="114300" indent="0">
              <a:buNone/>
            </a:pPr>
            <a:r>
              <a:rPr lang="en-US" sz="2500" dirty="0"/>
              <a:t>Examples: Generic graph, a molecule,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619811"/>
              </p:ext>
            </p:extLst>
          </p:nvPr>
        </p:nvGraphicFramePr>
        <p:xfrm>
          <a:off x="532501" y="1737719"/>
          <a:ext cx="2666680" cy="2048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4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501" y="1737719"/>
                        <a:ext cx="2666680" cy="2048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84" y="1964405"/>
            <a:ext cx="5391161" cy="413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682530"/>
              </p:ext>
            </p:extLst>
          </p:nvPr>
        </p:nvGraphicFramePr>
        <p:xfrm>
          <a:off x="888777" y="4030969"/>
          <a:ext cx="1696729" cy="1581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5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777" y="4030969"/>
                        <a:ext cx="1696729" cy="1581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465458" y="5634487"/>
            <a:ext cx="28007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1800" b="0" dirty="0"/>
              <a:t>Benzene Molecule: C6H6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>
          <a:xfrm>
            <a:off x="395536" y="416866"/>
            <a:ext cx="6120680" cy="850106"/>
          </a:xfrm>
        </p:spPr>
        <p:txBody>
          <a:bodyPr/>
          <a:lstStyle/>
          <a:p>
            <a:r>
              <a:rPr lang="en-US" dirty="0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395536" y="1246982"/>
            <a:ext cx="8229600" cy="452596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503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581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552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923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381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381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55320" y="1338944"/>
            <a:ext cx="8229600" cy="57298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800" dirty="0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0827" y="1531960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279070" y="1346862"/>
            <a:ext cx="8229600" cy="58963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 smtClean="0"/>
              <a:t>Spatiotemporal </a:t>
            </a:r>
            <a:r>
              <a:rPr lang="en-US" sz="2400" dirty="0"/>
              <a:t>Data</a:t>
            </a:r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 rot="16200000">
            <a:off x="1276596" y="3030449"/>
            <a:ext cx="2667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0" dirty="0">
                <a:solidFill>
                  <a:schemeClr val="accent1"/>
                </a:solidFill>
              </a:rPr>
              <a:t>Average Monthly Temperature of land and ocean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endParaRPr lang="en-US" sz="2400" dirty="0">
              <a:latin typeface="Times New Roman" pitchFamily="18" charset="0"/>
            </a:endParaRP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 smtClean="0"/>
              <a:t>ML </a:t>
            </a:r>
            <a:r>
              <a:rPr lang="en-US" sz="2400" dirty="0"/>
              <a:t>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kinds of data quality problems?</a:t>
            </a:r>
          </a:p>
          <a:p>
            <a:r>
              <a:rPr lang="en-US" dirty="0"/>
              <a:t>How can we detect problems with the data? </a:t>
            </a:r>
          </a:p>
          <a:p>
            <a:r>
              <a:rPr lang="en-US" dirty="0"/>
              <a:t>What can we do about these problems?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Examples of data quality problems: </a:t>
            </a:r>
          </a:p>
          <a:p>
            <a:pPr lvl="1"/>
            <a:r>
              <a:rPr lang="en-US" dirty="0"/>
              <a:t>Noise and outliers </a:t>
            </a:r>
          </a:p>
          <a:p>
            <a:pPr lvl="1"/>
            <a:r>
              <a:rPr lang="en-US" dirty="0"/>
              <a:t>Wrong data </a:t>
            </a:r>
          </a:p>
          <a:p>
            <a:pPr lvl="1"/>
            <a:r>
              <a:rPr lang="en-US" dirty="0"/>
              <a:t>Fake data </a:t>
            </a:r>
          </a:p>
          <a:p>
            <a:pPr lvl="1"/>
            <a:r>
              <a:rPr lang="en-US" dirty="0"/>
              <a:t>Missing values </a:t>
            </a:r>
          </a:p>
          <a:p>
            <a:pPr lvl="1"/>
            <a:r>
              <a:rPr lang="en-US" dirty="0"/>
              <a:t>Duplicate data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395536" y="1589968"/>
            <a:ext cx="8318500" cy="23622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+mj-lt"/>
              </a:rPr>
              <a:t>For objects, noise is an extraneous object</a:t>
            </a:r>
          </a:p>
          <a:p>
            <a:r>
              <a:rPr lang="en-US" sz="2600" dirty="0">
                <a:latin typeface="+mj-lt"/>
              </a:rPr>
              <a:t>For attributes, noise refers to modification of original values</a:t>
            </a:r>
          </a:p>
          <a:p>
            <a:pPr lvl="1"/>
            <a:r>
              <a:rPr lang="en-US" sz="2100" dirty="0">
                <a:latin typeface="+mj-lt"/>
              </a:rPr>
              <a:t>Examples: distortion of a person’s voice when talking on a poor phone and “snow” on television screen</a:t>
            </a:r>
          </a:p>
          <a:p>
            <a:pPr lvl="1"/>
            <a:r>
              <a:rPr lang="en-US" sz="2100" dirty="0">
                <a:latin typeface="+mj-lt"/>
              </a:rPr>
              <a:t>The figures below show two sine waves of the same magnitude and different frequencies, the waves combined, and the two sine waves with random noise</a:t>
            </a:r>
          </a:p>
          <a:p>
            <a:pPr lvl="2"/>
            <a:r>
              <a:rPr lang="en-US" sz="1700" dirty="0">
                <a:latin typeface="+mj-lt"/>
              </a:rPr>
              <a:t> The magnitude and shape of the original signal is distorted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AB54409-6EE6-4A1C-9D0B-7CD3AF6E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2" y="3952168"/>
            <a:ext cx="3045649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81AF5E1-14E2-4B56-A568-ADB4A465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273" y="3952168"/>
            <a:ext cx="3045649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986DA59-19B3-4F8E-A616-32746CC7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473" y="3952168"/>
            <a:ext cx="304564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080164" y="2173995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4373" y="1435569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b="1" i="1" dirty="0">
                <a:solidFill>
                  <a:srgbClr val="CC6600"/>
                </a:solidFill>
              </a:rPr>
              <a:t>Outliers</a:t>
            </a:r>
            <a:r>
              <a:rPr lang="en-US" sz="2400" dirty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sz="2000" b="1" dirty="0"/>
              <a:t>Case 1:</a:t>
            </a:r>
            <a:r>
              <a:rPr lang="en-US" sz="2000" dirty="0"/>
              <a:t> Outliers are </a:t>
            </a:r>
            <a:br>
              <a:rPr lang="en-US" sz="2000" dirty="0"/>
            </a:br>
            <a:r>
              <a:rPr lang="en-US" sz="2000" dirty="0"/>
              <a:t>noise that interferes</a:t>
            </a:r>
            <a:br>
              <a:rPr lang="en-US" sz="2000" dirty="0"/>
            </a:br>
            <a:r>
              <a:rPr lang="en-US" sz="2000" dirty="0"/>
              <a:t>with data analysis </a:t>
            </a:r>
            <a:br>
              <a:rPr lang="en-US" sz="2000" dirty="0"/>
            </a:br>
            <a:endParaRPr lang="en-US" sz="900" dirty="0"/>
          </a:p>
          <a:p>
            <a:pPr lvl="1"/>
            <a:r>
              <a:rPr lang="en-US" sz="2000" b="1" dirty="0"/>
              <a:t>Case 2: </a:t>
            </a:r>
            <a:r>
              <a:rPr lang="en-US" sz="2000" dirty="0"/>
              <a:t>Outliers are </a:t>
            </a:r>
            <a:br>
              <a:rPr lang="en-US" sz="2000" dirty="0"/>
            </a:br>
            <a:r>
              <a:rPr lang="en-US" sz="2000" dirty="0"/>
              <a:t>the goal of our analysis</a:t>
            </a:r>
          </a:p>
          <a:p>
            <a:pPr lvl="2"/>
            <a:r>
              <a:rPr lang="en-US" sz="1800" dirty="0"/>
              <a:t> </a:t>
            </a:r>
            <a:r>
              <a:rPr lang="en-US" sz="1600" dirty="0"/>
              <a:t>Credit card fraud</a:t>
            </a:r>
          </a:p>
          <a:p>
            <a:pPr lvl="2"/>
            <a:r>
              <a:rPr lang="en-US" sz="1600" dirty="0"/>
              <a:t> Intrusion detection</a:t>
            </a:r>
            <a:r>
              <a:rPr lang="en-US" sz="1800" dirty="0"/>
              <a:t> </a:t>
            </a:r>
          </a:p>
          <a:p>
            <a:pPr lvl="2"/>
            <a:endParaRPr lang="en-US" sz="900" dirty="0"/>
          </a:p>
          <a:p>
            <a:r>
              <a:rPr lang="en-US" sz="2400" dirty="0"/>
              <a:t>Causes?</a:t>
            </a: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"/>
          <p:cNvSpPr txBox="1">
            <a:spLocks noGrp="1"/>
          </p:cNvSpPr>
          <p:nvPr>
            <p:ph type="body" idx="1"/>
          </p:nvPr>
        </p:nvSpPr>
        <p:spPr>
          <a:xfrm>
            <a:off x="449179" y="1541963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IN" sz="3200" dirty="0" smtClean="0"/>
              <a:t>Data - Types, Attributes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dirty="0" smtClean="0"/>
              <a:t>Data Quality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dirty="0" smtClean="0"/>
              <a:t>Data Preprocessing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dirty="0" smtClean="0"/>
              <a:t>Performance Metrics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dirty="0" smtClean="0"/>
              <a:t>Challenges of ML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3200" dirty="0" smtClean="0"/>
              <a:t>Model Evaluation, </a:t>
            </a:r>
            <a:r>
              <a:rPr lang="en-US" sz="3200" dirty="0" smtClean="0"/>
              <a:t>Selection</a:t>
            </a:r>
            <a:endParaRPr lang="en-US" sz="3200" dirty="0"/>
          </a:p>
          <a:p>
            <a:pPr marL="34290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dirty="0" smtClean="0"/>
              <a:t>Homework</a:t>
            </a:r>
          </a:p>
          <a:p>
            <a:pPr marL="800100" lvl="1" indent="-342900">
              <a:spcBef>
                <a:spcPts val="640"/>
              </a:spcBef>
              <a:buSzPts val="3200"/>
              <a:buFont typeface="Arial"/>
              <a:buChar char="•"/>
            </a:pPr>
            <a:r>
              <a:rPr lang="en-US" sz="1800" dirty="0" smtClean="0"/>
              <a:t>Review Lab Capsule 1 from the “Machine Learning” Virtual </a:t>
            </a:r>
            <a:r>
              <a:rPr lang="en-US" sz="1800" dirty="0" smtClean="0"/>
              <a:t>Labs (accessible via </a:t>
            </a:r>
            <a:r>
              <a:rPr lang="en-US" sz="1800" dirty="0" err="1" smtClean="0"/>
              <a:t>elearn</a:t>
            </a:r>
            <a:r>
              <a:rPr lang="en-US" sz="1800" dirty="0" smtClean="0"/>
              <a:t> portal)</a:t>
            </a:r>
            <a:endParaRPr lang="en-US" sz="1800" dirty="0" smtClean="0"/>
          </a:p>
        </p:txBody>
      </p:sp>
      <p:sp>
        <p:nvSpPr>
          <p:cNvPr id="450" name="Google Shape;450;p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Session Content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Information is not collected </a:t>
            </a:r>
            <a:br>
              <a:rPr lang="en-US" dirty="0"/>
            </a:br>
            <a:r>
              <a:rPr lang="en-US" dirty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Attributes may not be applicable to all cases </a:t>
            </a:r>
            <a:br>
              <a:rPr lang="en-US" dirty="0"/>
            </a:br>
            <a:r>
              <a:rPr lang="en-US" dirty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Ignore the missing value during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set may include data objects that are duplicates, or almost duplicates of one another</a:t>
            </a:r>
          </a:p>
          <a:p>
            <a:pPr lvl="1"/>
            <a:r>
              <a:rPr lang="en-US" dirty="0"/>
              <a:t>Major issue when merging data from heterogeneous sources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Same person with multiple email addresses</a:t>
            </a:r>
          </a:p>
          <a:p>
            <a:pPr lvl="1"/>
            <a:endParaRPr lang="en-US" dirty="0"/>
          </a:p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Process of dealing with duplicate data issues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Aggregation</a:t>
            </a:r>
          </a:p>
          <a:p>
            <a:pPr>
              <a:lnSpc>
                <a:spcPct val="120000"/>
              </a:lnSpc>
            </a:pPr>
            <a:r>
              <a:rPr lang="en-US" dirty="0"/>
              <a:t>Sampling</a:t>
            </a:r>
          </a:p>
          <a:p>
            <a:pPr>
              <a:lnSpc>
                <a:spcPct val="120000"/>
              </a:lnSpc>
            </a:pPr>
            <a:r>
              <a:rPr lang="en-US" dirty="0"/>
              <a:t>Discretization and </a:t>
            </a:r>
            <a:r>
              <a:rPr lang="en-US" dirty="0" err="1"/>
              <a:t>Binarization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Attribute Transformation</a:t>
            </a:r>
          </a:p>
          <a:p>
            <a:pPr>
              <a:lnSpc>
                <a:spcPct val="120000"/>
              </a:lnSpc>
            </a:pPr>
            <a:r>
              <a:rPr lang="en-US" dirty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creation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372" y="1143000"/>
            <a:ext cx="8318500" cy="3124200"/>
          </a:xfrm>
        </p:spPr>
        <p:txBody>
          <a:bodyPr/>
          <a:lstStyle/>
          <a:p>
            <a:r>
              <a:rPr lang="en-US" sz="2200" dirty="0"/>
              <a:t>Combining two or more attributes (or objects) into a single attribute (or object)</a:t>
            </a:r>
          </a:p>
          <a:p>
            <a:r>
              <a:rPr lang="en-US" sz="2200" dirty="0"/>
              <a:t>Purpose</a:t>
            </a:r>
          </a:p>
          <a:p>
            <a:pPr lvl="1"/>
            <a:r>
              <a:rPr lang="en-US" sz="1600" dirty="0"/>
              <a:t>Data reduction -  reduce the number of attributes or objects</a:t>
            </a:r>
          </a:p>
          <a:p>
            <a:pPr lvl="1"/>
            <a:r>
              <a:rPr lang="en-US" sz="1600" dirty="0"/>
              <a:t>Change of scale</a:t>
            </a:r>
          </a:p>
          <a:p>
            <a:pPr lvl="2"/>
            <a:r>
              <a:rPr lang="en-US" sz="1600" dirty="0"/>
              <a:t> Cities aggregated into regions, states, countries, etc.</a:t>
            </a:r>
          </a:p>
          <a:p>
            <a:pPr lvl="2"/>
            <a:r>
              <a:rPr lang="en-US" sz="1600" dirty="0"/>
              <a:t> Days aggregated into weeks, months, or years</a:t>
            </a:r>
          </a:p>
          <a:p>
            <a:pPr lvl="1"/>
            <a:r>
              <a:rPr lang="en-US" sz="1600" dirty="0"/>
              <a:t>More “stable” data -  aggregated data tends to have less variability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CE508B9-B245-40B3-9120-1E4CFDB8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072537"/>
            <a:ext cx="6400800" cy="2175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/>
              <a:t>The next slide shows </a:t>
            </a:r>
          </a:p>
          <a:p>
            <a:pPr lvl="1"/>
            <a:r>
              <a:rPr lang="en-US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/>
              <a:t>A histogram for the standard deviation of the average yearly precipitation for the same locations.</a:t>
            </a:r>
          </a:p>
          <a:p>
            <a:r>
              <a:rPr lang="en-US"/>
              <a:t>The average yearly precipitation has less variability than the average monthly precipitation. </a:t>
            </a:r>
          </a:p>
          <a:p>
            <a:r>
              <a:rPr lang="en-US"/>
              <a:t>All precipitation measurements (and their standard deviations) are in centimeters.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687387"/>
            <a:ext cx="8280400" cy="533400"/>
          </a:xfrm>
        </p:spPr>
        <p:txBody>
          <a:bodyPr/>
          <a:lstStyle/>
          <a:p>
            <a:r>
              <a:rPr lang="en-US" sz="2800" dirty="0"/>
              <a:t>Example: Precipitation in </a:t>
            </a:r>
            <a:r>
              <a:rPr lang="en-US" sz="2800" dirty="0" smtClean="0"/>
              <a:t>Australia (</a:t>
            </a:r>
            <a:r>
              <a:rPr lang="en-US" sz="2800" dirty="0" err="1" smtClean="0"/>
              <a:t>contd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71500" y="140335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/>
              <a:t>Variation of Precipitation in Australia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8725" y="395785"/>
            <a:ext cx="8585200" cy="685800"/>
          </a:xfrm>
        </p:spPr>
        <p:txBody>
          <a:bodyPr/>
          <a:lstStyle/>
          <a:p>
            <a:r>
              <a:rPr lang="en-US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59089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ea typeface="MS Mincho" pitchFamily="49" charset="-128"/>
              </a:rPr>
              <a:t> </a:t>
            </a:r>
            <a:endParaRPr lang="en-US" sz="2000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Statisticians often sample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Sampling is typically used in data mining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key principle for effective sampling is the following: </a:t>
            </a:r>
          </a:p>
          <a:p>
            <a:endParaRPr lang="en-US" dirty="0"/>
          </a:p>
          <a:p>
            <a:pPr lvl="1"/>
            <a:r>
              <a:rPr lang="en-US" dirty="0"/>
              <a:t>Using a sample will work almost as well as using the entire data set, if the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56382" y="484188"/>
            <a:ext cx="8585200" cy="685800"/>
          </a:xfrm>
        </p:spPr>
        <p:txBody>
          <a:bodyPr/>
          <a:lstStyle/>
          <a:p>
            <a:r>
              <a:rPr lang="en-US" dirty="0"/>
              <a:t>Sample Size</a:t>
            </a:r>
          </a:p>
        </p:txBody>
      </p:sp>
      <p:sp>
        <p:nvSpPr>
          <p:cNvPr id="3686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Subsampling (Independence Violation)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1" y="1359981"/>
            <a:ext cx="6361446" cy="4247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9804" y="1514690"/>
            <a:ext cx="445607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800" b="1" dirty="0" smtClean="0">
                <a:solidFill>
                  <a:srgbClr val="FF0000"/>
                </a:solidFill>
              </a:rPr>
              <a:t>IRIS Dataset of Flowers</a:t>
            </a:r>
          </a:p>
          <a:p>
            <a:r>
              <a:rPr lang="en-US" dirty="0" smtClean="0"/>
              <a:t>50 </a:t>
            </a:r>
            <a:r>
              <a:rPr lang="en-US" dirty="0" err="1"/>
              <a:t>Setosa</a:t>
            </a:r>
            <a:r>
              <a:rPr lang="en-US" dirty="0"/>
              <a:t>, 50 </a:t>
            </a:r>
            <a:r>
              <a:rPr lang="en-US" dirty="0" err="1"/>
              <a:t>Versicolor</a:t>
            </a:r>
            <a:r>
              <a:rPr lang="en-US" dirty="0"/>
              <a:t>, and 50 </a:t>
            </a:r>
            <a:r>
              <a:rPr lang="en-US" dirty="0" err="1" smtClean="0"/>
              <a:t>Virginica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9165" y="5607100"/>
            <a:ext cx="7917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andom subsampling can assign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2/3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(100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to training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set and 1/3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(50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) to the test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set → 38 x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Setosa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28 x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Versicolor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34 x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Virginica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est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set → 12 x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Setosa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22 x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Versicolor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, 16 x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Virginica</a:t>
            </a:r>
            <a:endParaRPr lang="en-IN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3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6"/>
          <p:cNvSpPr txBox="1">
            <a:spLocks noGrp="1"/>
          </p:cNvSpPr>
          <p:nvPr>
            <p:ph type="title"/>
          </p:nvPr>
        </p:nvSpPr>
        <p:spPr>
          <a:xfrm>
            <a:off x="83236" y="381000"/>
            <a:ext cx="4368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ML in a Nutshell</a:t>
            </a:r>
            <a:endParaRPr/>
          </a:p>
        </p:txBody>
      </p:sp>
      <p:sp>
        <p:nvSpPr>
          <p:cNvPr id="1365" name="Google Shape;1365;p66"/>
          <p:cNvSpPr txBox="1"/>
          <p:nvPr/>
        </p:nvSpPr>
        <p:spPr>
          <a:xfrm>
            <a:off x="457200" y="1514547"/>
            <a:ext cx="8211300" cy="4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355600" marR="756920" indent="-342900">
              <a:lnSpc>
                <a:spcPct val="119000"/>
              </a:lnSpc>
              <a:buSzPts val="3200"/>
              <a:buFont typeface="Arial"/>
              <a:buChar char="•"/>
            </a:pP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Tens of thousands of machine learning  algorithms</a:t>
            </a:r>
            <a:endParaRPr sz="3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755650" lvl="1" indent="-285750">
              <a:spcBef>
                <a:spcPts val="640"/>
              </a:spcBef>
              <a:buSzPts val="2800"/>
              <a:buFont typeface="Arial"/>
              <a:buChar char="–"/>
            </a:pPr>
            <a:r>
              <a:rPr lang="en-US" sz="2800" dirty="0">
                <a:latin typeface="Trebuchet MS"/>
                <a:ea typeface="Trebuchet MS"/>
                <a:cs typeface="Trebuchet MS"/>
                <a:sym typeface="Trebuchet MS"/>
              </a:rPr>
              <a:t>Hundreds new every year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lvl="1">
              <a:spcBef>
                <a:spcPts val="25"/>
              </a:spcBef>
              <a:buSzPts val="4100"/>
            </a:pPr>
            <a:endParaRPr sz="4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indent="-342900">
              <a:buSzPts val="3200"/>
              <a:buFont typeface="Arial"/>
              <a:buChar char="•"/>
            </a:pPr>
            <a:r>
              <a:rPr lang="en-US" sz="3200" dirty="0">
                <a:latin typeface="Trebuchet MS"/>
                <a:ea typeface="Trebuchet MS"/>
                <a:cs typeface="Trebuchet MS"/>
                <a:sym typeface="Trebuchet MS"/>
              </a:rPr>
              <a:t>Every ML algorithm has three components</a:t>
            </a:r>
            <a:endParaRPr sz="32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755650" lvl="1" indent="-285750">
              <a:spcBef>
                <a:spcPts val="660"/>
              </a:spcBef>
              <a:buClr>
                <a:srgbClr val="4A86E8"/>
              </a:buClr>
              <a:buSzPts val="2800"/>
              <a:buFont typeface="Arial"/>
              <a:buChar char="–"/>
            </a:pPr>
            <a:r>
              <a:rPr lang="en-US" sz="2800" b="1" dirty="0" smtClean="0">
                <a:solidFill>
                  <a:srgbClr val="4A86E8"/>
                </a:solidFill>
                <a:latin typeface="Trebuchet MS"/>
                <a:ea typeface="Trebuchet MS"/>
                <a:cs typeface="Trebuchet MS"/>
                <a:sym typeface="Trebuchet MS"/>
              </a:rPr>
              <a:t>Data Representation</a:t>
            </a:r>
            <a:endParaRPr sz="2800" dirty="0">
              <a:solidFill>
                <a:srgbClr val="4A86E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55650" lvl="1" indent="-285750">
              <a:spcBef>
                <a:spcPts val="740"/>
              </a:spcBef>
              <a:buClr>
                <a:srgbClr val="4A86E8"/>
              </a:buClr>
              <a:buSzPts val="2800"/>
              <a:buFont typeface="Arial"/>
              <a:buChar char="–"/>
            </a:pPr>
            <a:r>
              <a:rPr lang="en-US" sz="2800" b="1" dirty="0" smtClean="0">
                <a:solidFill>
                  <a:srgbClr val="4A86E8"/>
                </a:solidFill>
                <a:latin typeface="Trebuchet MS"/>
                <a:ea typeface="Trebuchet MS"/>
                <a:cs typeface="Trebuchet MS"/>
                <a:sym typeface="Trebuchet MS"/>
              </a:rPr>
              <a:t>Parameter Optimization</a:t>
            </a:r>
            <a:endParaRPr sz="2800" dirty="0">
              <a:solidFill>
                <a:srgbClr val="4A86E8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55650" lvl="1" indent="-285750">
              <a:spcBef>
                <a:spcPts val="640"/>
              </a:spcBef>
              <a:buClr>
                <a:srgbClr val="4A86E8"/>
              </a:buClr>
              <a:buSzPts val="2800"/>
              <a:buFont typeface="Arial"/>
              <a:buChar char="–"/>
            </a:pPr>
            <a:r>
              <a:rPr lang="en-US" sz="2800" b="1" dirty="0" smtClean="0">
                <a:solidFill>
                  <a:srgbClr val="4A86E8"/>
                </a:solidFill>
                <a:latin typeface="Trebuchet MS"/>
                <a:ea typeface="Trebuchet MS"/>
                <a:cs typeface="Trebuchet MS"/>
                <a:sym typeface="Trebuchet MS"/>
              </a:rPr>
              <a:t>Model Evaluation, Selection</a:t>
            </a:r>
            <a:endParaRPr sz="2800" dirty="0">
              <a:solidFill>
                <a:srgbClr val="4A86E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6" name="Google Shape;1366;p66"/>
          <p:cNvSpPr txBox="1"/>
          <p:nvPr/>
        </p:nvSpPr>
        <p:spPr>
          <a:xfrm>
            <a:off x="78754" y="6569500"/>
            <a:ext cx="28254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buSzPts val="1400"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Slide credit: Pedro Domingos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95536" y="1386385"/>
            <a:ext cx="8580437" cy="51816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Split the data into several partitions; then draw random samples from each partition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Building Classifiers with Imbalanced Training Set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Modify the distribution of training data so that rare class is well-represented in training set</a:t>
            </a:r>
          </a:p>
          <a:p>
            <a:pPr lvl="1"/>
            <a:r>
              <a:rPr lang="en-US" altLang="en-US" dirty="0" err="1"/>
              <a:t>Undersample</a:t>
            </a:r>
            <a:r>
              <a:rPr lang="en-US" altLang="en-US" dirty="0"/>
              <a:t> the majority class</a:t>
            </a:r>
          </a:p>
          <a:p>
            <a:pPr lvl="1"/>
            <a:r>
              <a:rPr lang="en-US" altLang="en-US" dirty="0"/>
              <a:t>Oversample the rare class</a:t>
            </a:r>
          </a:p>
          <a:p>
            <a:pPr marL="0" indent="0">
              <a:buNone/>
            </a:pPr>
            <a:endParaRPr lang="en-US" altLang="en-US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758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1393443"/>
            <a:ext cx="8394700" cy="5029200"/>
          </a:xfrm>
          <a:noFill/>
        </p:spPr>
        <p:txBody>
          <a:bodyPr>
            <a:normAutofit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991" y="2218898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6600"/>
                </a:solidFill>
              </a:rPr>
              <a:t>Discretization</a:t>
            </a:r>
            <a:r>
              <a:rPr lang="en-US" dirty="0"/>
              <a:t> is the process of converting a continuous attribute into an ordinal attribute</a:t>
            </a:r>
          </a:p>
          <a:p>
            <a:pPr lvl="1"/>
            <a:r>
              <a:rPr lang="en-US" dirty="0"/>
              <a:t>A potentially infinite number of values are mapped into  a small number of categories</a:t>
            </a:r>
          </a:p>
          <a:p>
            <a:pPr lvl="1"/>
            <a:r>
              <a:rPr lang="en-US" dirty="0"/>
              <a:t>Discretization is  used in both unsupervised and supervised settings</a:t>
            </a:r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868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1204" name="Text Box 6"/>
          <p:cNvSpPr txBox="1">
            <a:spLocks noChangeArrowheads="1"/>
          </p:cNvSpPr>
          <p:nvPr/>
        </p:nvSpPr>
        <p:spPr bwMode="auto">
          <a:xfrm>
            <a:off x="228600" y="5470525"/>
            <a:ext cx="861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Data consists of four groups of points and two outliers. Data is one-dimensional, but a random y component is added to reduce overlap.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313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9"/>
          <p:cNvSpPr txBox="1">
            <a:spLocks noChangeArrowheads="1"/>
          </p:cNvSpPr>
          <p:nvPr/>
        </p:nvSpPr>
        <p:spPr bwMode="auto">
          <a:xfrm>
            <a:off x="609600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interval width</a:t>
            </a:r>
            <a:r>
              <a:rPr lang="en-US" sz="2400"/>
              <a:t> approach used to obtain 4 values.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611188" y="56388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frequency</a:t>
            </a:r>
            <a:r>
              <a:rPr lang="en-US" sz="2400"/>
              <a:t> approach used to obtain 4 values.</a:t>
            </a:r>
          </a:p>
        </p:txBody>
      </p:sp>
      <p:pic>
        <p:nvPicPr>
          <p:cNvPr id="5325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176338"/>
            <a:ext cx="908685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4275" name="Text Box 9"/>
          <p:cNvSpPr txBox="1">
            <a:spLocks noChangeArrowheads="1"/>
          </p:cNvSpPr>
          <p:nvPr/>
        </p:nvSpPr>
        <p:spPr bwMode="auto">
          <a:xfrm>
            <a:off x="611188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K-means</a:t>
            </a:r>
            <a:r>
              <a:rPr lang="en-US" sz="2400"/>
              <a:t> approach to obtain 4 values.</a:t>
            </a:r>
          </a:p>
        </p:txBody>
      </p:sp>
      <p:pic>
        <p:nvPicPr>
          <p:cNvPr id="5427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in Supervised Settings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94616"/>
            <a:ext cx="8318500" cy="1371600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000" dirty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000" dirty="0"/>
              <a:t>We give an illustration of the usefulness of discretization using the following example.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D6689ED-8C4F-4D09-A88B-4B06DB7B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3" y="3036089"/>
            <a:ext cx="6400800" cy="34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Binarization maps a continuous or categorical attribute into one or more binary variables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2588A01-8704-4203-9A16-AB2253E8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43200"/>
            <a:ext cx="8229600" cy="2530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72"/>
          <p:cNvSpPr txBox="1">
            <a:spLocks noGrp="1"/>
          </p:cNvSpPr>
          <p:nvPr>
            <p:ph type="title"/>
          </p:nvPr>
        </p:nvSpPr>
        <p:spPr>
          <a:xfrm>
            <a:off x="2829825" y="261200"/>
            <a:ext cx="36519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00000"/>
                </a:solidFill>
              </a:rPr>
              <a:t>ML in Practice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408" name="Google Shape;1408;p72"/>
          <p:cNvSpPr txBox="1"/>
          <p:nvPr/>
        </p:nvSpPr>
        <p:spPr>
          <a:xfrm>
            <a:off x="1323339" y="1376680"/>
            <a:ext cx="7375525" cy="22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3556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 domain, prior knowledge, and goals</a:t>
            </a:r>
            <a:endParaRPr sz="24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spcBef>
                <a:spcPts val="6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integration, selection, cleaning, pre-processing, etc.</a:t>
            </a:r>
            <a:endParaRPr sz="24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spcBef>
                <a:spcPts val="6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Learn </a:t>
            </a:r>
            <a:r>
              <a:rPr lang="en-US" sz="2400" dirty="0" smtClean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optimal parameter of the models</a:t>
            </a:r>
            <a:endParaRPr sz="24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Interpret results</a:t>
            </a:r>
            <a:endParaRPr sz="24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55600" marR="0" lvl="0" indent="-342900" algn="l" rtl="0">
              <a:spcBef>
                <a:spcPts val="62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Consolidate and deploy discovered knowledge</a:t>
            </a:r>
            <a:endParaRPr sz="240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9" name="Google Shape;1409;p72"/>
          <p:cNvSpPr txBox="1"/>
          <p:nvPr/>
        </p:nvSpPr>
        <p:spPr>
          <a:xfrm>
            <a:off x="78752" y="6569500"/>
            <a:ext cx="30933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 a slide by Pedro Domingos</a:t>
            </a:r>
            <a:endParaRPr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0" name="Google Shape;1410;p72"/>
          <p:cNvSpPr/>
          <p:nvPr/>
        </p:nvSpPr>
        <p:spPr>
          <a:xfrm>
            <a:off x="139700" y="1435100"/>
            <a:ext cx="1168400" cy="228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72"/>
          <p:cNvSpPr/>
          <p:nvPr/>
        </p:nvSpPr>
        <p:spPr>
          <a:xfrm>
            <a:off x="203063" y="1476286"/>
            <a:ext cx="1041536" cy="21559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72"/>
          <p:cNvSpPr/>
          <p:nvPr/>
        </p:nvSpPr>
        <p:spPr>
          <a:xfrm>
            <a:off x="203200" y="1476278"/>
            <a:ext cx="1041400" cy="2156460"/>
          </a:xfrm>
          <a:custGeom>
            <a:avLst/>
            <a:gdLst/>
            <a:ahLst/>
            <a:cxnLst/>
            <a:rect l="l" t="t" r="r" b="b"/>
            <a:pathLst>
              <a:path w="1041400" h="2156460" extrusionOk="0">
                <a:moveTo>
                  <a:pt x="0" y="1258983"/>
                </a:moveTo>
                <a:lnTo>
                  <a:pt x="1312" y="1213762"/>
                </a:lnTo>
                <a:lnTo>
                  <a:pt x="5213" y="1169029"/>
                </a:lnTo>
                <a:lnTo>
                  <a:pt x="11647" y="1124846"/>
                </a:lnTo>
                <a:lnTo>
                  <a:pt x="20558" y="1081275"/>
                </a:lnTo>
                <a:lnTo>
                  <a:pt x="31890" y="1038379"/>
                </a:lnTo>
                <a:lnTo>
                  <a:pt x="45588" y="996218"/>
                </a:lnTo>
                <a:lnTo>
                  <a:pt x="61595" y="954856"/>
                </a:lnTo>
                <a:lnTo>
                  <a:pt x="79857" y="914353"/>
                </a:lnTo>
                <a:lnTo>
                  <a:pt x="100317" y="874772"/>
                </a:lnTo>
                <a:lnTo>
                  <a:pt x="122920" y="836174"/>
                </a:lnTo>
                <a:lnTo>
                  <a:pt x="147610" y="798622"/>
                </a:lnTo>
                <a:lnTo>
                  <a:pt x="174331" y="762178"/>
                </a:lnTo>
                <a:lnTo>
                  <a:pt x="203029" y="726904"/>
                </a:lnTo>
                <a:lnTo>
                  <a:pt x="233646" y="692860"/>
                </a:lnTo>
                <a:lnTo>
                  <a:pt x="266127" y="660110"/>
                </a:lnTo>
                <a:lnTo>
                  <a:pt x="300418" y="628715"/>
                </a:lnTo>
                <a:lnTo>
                  <a:pt x="336461" y="598738"/>
                </a:lnTo>
                <a:lnTo>
                  <a:pt x="374201" y="570239"/>
                </a:lnTo>
                <a:lnTo>
                  <a:pt x="413583" y="543282"/>
                </a:lnTo>
                <a:lnTo>
                  <a:pt x="454551" y="517927"/>
                </a:lnTo>
                <a:lnTo>
                  <a:pt x="497049" y="494237"/>
                </a:lnTo>
                <a:lnTo>
                  <a:pt x="541021" y="472275"/>
                </a:lnTo>
                <a:lnTo>
                  <a:pt x="586412" y="452100"/>
                </a:lnTo>
                <a:lnTo>
                  <a:pt x="633166" y="433777"/>
                </a:lnTo>
                <a:lnTo>
                  <a:pt x="681228" y="417366"/>
                </a:lnTo>
                <a:lnTo>
                  <a:pt x="730541" y="402930"/>
                </a:lnTo>
                <a:lnTo>
                  <a:pt x="781050" y="390530"/>
                </a:lnTo>
                <a:lnTo>
                  <a:pt x="781051" y="520700"/>
                </a:lnTo>
                <a:lnTo>
                  <a:pt x="1041400" y="231870"/>
                </a:lnTo>
                <a:lnTo>
                  <a:pt x="781051" y="0"/>
                </a:lnTo>
                <a:lnTo>
                  <a:pt x="781051" y="130180"/>
                </a:lnTo>
                <a:lnTo>
                  <a:pt x="730542" y="142580"/>
                </a:lnTo>
                <a:lnTo>
                  <a:pt x="681229" y="157016"/>
                </a:lnTo>
                <a:lnTo>
                  <a:pt x="633167" y="173427"/>
                </a:lnTo>
                <a:lnTo>
                  <a:pt x="586413" y="191750"/>
                </a:lnTo>
                <a:lnTo>
                  <a:pt x="541022" y="211924"/>
                </a:lnTo>
                <a:lnTo>
                  <a:pt x="497050" y="233887"/>
                </a:lnTo>
                <a:lnTo>
                  <a:pt x="454552" y="257577"/>
                </a:lnTo>
                <a:lnTo>
                  <a:pt x="413584" y="282931"/>
                </a:lnTo>
                <a:lnTo>
                  <a:pt x="374202" y="309889"/>
                </a:lnTo>
                <a:lnTo>
                  <a:pt x="336462" y="338387"/>
                </a:lnTo>
                <a:lnTo>
                  <a:pt x="300419" y="368365"/>
                </a:lnTo>
                <a:lnTo>
                  <a:pt x="266128" y="399760"/>
                </a:lnTo>
                <a:lnTo>
                  <a:pt x="233647" y="432510"/>
                </a:lnTo>
                <a:lnTo>
                  <a:pt x="203030" y="466553"/>
                </a:lnTo>
                <a:lnTo>
                  <a:pt x="174332" y="501828"/>
                </a:lnTo>
                <a:lnTo>
                  <a:pt x="147611" y="538272"/>
                </a:lnTo>
                <a:lnTo>
                  <a:pt x="122921" y="575823"/>
                </a:lnTo>
                <a:lnTo>
                  <a:pt x="100318" y="614421"/>
                </a:lnTo>
                <a:lnTo>
                  <a:pt x="79858" y="654002"/>
                </a:lnTo>
                <a:lnTo>
                  <a:pt x="61596" y="694504"/>
                </a:lnTo>
                <a:lnTo>
                  <a:pt x="45589" y="735867"/>
                </a:lnTo>
                <a:lnTo>
                  <a:pt x="31891" y="778027"/>
                </a:lnTo>
                <a:lnTo>
                  <a:pt x="20559" y="820923"/>
                </a:lnTo>
                <a:lnTo>
                  <a:pt x="11648" y="864494"/>
                </a:lnTo>
                <a:lnTo>
                  <a:pt x="5214" y="908676"/>
                </a:lnTo>
                <a:lnTo>
                  <a:pt x="1313" y="953409"/>
                </a:lnTo>
                <a:lnTo>
                  <a:pt x="0" y="998630"/>
                </a:lnTo>
                <a:lnTo>
                  <a:pt x="0" y="1258983"/>
                </a:lnTo>
                <a:lnTo>
                  <a:pt x="1274" y="1303749"/>
                </a:lnTo>
                <a:lnTo>
                  <a:pt x="5058" y="1347948"/>
                </a:lnTo>
                <a:lnTo>
                  <a:pt x="11291" y="1391526"/>
                </a:lnTo>
                <a:lnTo>
                  <a:pt x="19914" y="1434434"/>
                </a:lnTo>
                <a:lnTo>
                  <a:pt x="30867" y="1476619"/>
                </a:lnTo>
                <a:lnTo>
                  <a:pt x="44091" y="1518031"/>
                </a:lnTo>
                <a:lnTo>
                  <a:pt x="59526" y="1558617"/>
                </a:lnTo>
                <a:lnTo>
                  <a:pt x="77112" y="1598327"/>
                </a:lnTo>
                <a:lnTo>
                  <a:pt x="96790" y="1637110"/>
                </a:lnTo>
                <a:lnTo>
                  <a:pt x="118499" y="1674913"/>
                </a:lnTo>
                <a:lnTo>
                  <a:pt x="142181" y="1711685"/>
                </a:lnTo>
                <a:lnTo>
                  <a:pt x="167776" y="1747375"/>
                </a:lnTo>
                <a:lnTo>
                  <a:pt x="195223" y="1781932"/>
                </a:lnTo>
                <a:lnTo>
                  <a:pt x="224463" y="1815304"/>
                </a:lnTo>
                <a:lnTo>
                  <a:pt x="255438" y="1847440"/>
                </a:lnTo>
                <a:lnTo>
                  <a:pt x="288086" y="1878289"/>
                </a:lnTo>
                <a:lnTo>
                  <a:pt x="322348" y="1907798"/>
                </a:lnTo>
                <a:lnTo>
                  <a:pt x="358165" y="1935917"/>
                </a:lnTo>
                <a:lnTo>
                  <a:pt x="395477" y="1962595"/>
                </a:lnTo>
                <a:lnTo>
                  <a:pt x="434224" y="1987779"/>
                </a:lnTo>
                <a:lnTo>
                  <a:pt x="474347" y="2011419"/>
                </a:lnTo>
                <a:lnTo>
                  <a:pt x="515785" y="2033463"/>
                </a:lnTo>
                <a:lnTo>
                  <a:pt x="558480" y="2053859"/>
                </a:lnTo>
                <a:lnTo>
                  <a:pt x="602372" y="2072557"/>
                </a:lnTo>
                <a:lnTo>
                  <a:pt x="647401" y="2089505"/>
                </a:lnTo>
                <a:lnTo>
                  <a:pt x="693506" y="2104652"/>
                </a:lnTo>
                <a:lnTo>
                  <a:pt x="740630" y="2117945"/>
                </a:lnTo>
                <a:lnTo>
                  <a:pt x="788711" y="2129335"/>
                </a:lnTo>
                <a:lnTo>
                  <a:pt x="837691" y="2138769"/>
                </a:lnTo>
                <a:lnTo>
                  <a:pt x="887510" y="2146196"/>
                </a:lnTo>
                <a:lnTo>
                  <a:pt x="938107" y="2151564"/>
                </a:lnTo>
                <a:lnTo>
                  <a:pt x="989424" y="2154823"/>
                </a:lnTo>
                <a:lnTo>
                  <a:pt x="1041400" y="2155921"/>
                </a:lnTo>
                <a:lnTo>
                  <a:pt x="1041400" y="1895570"/>
                </a:lnTo>
                <a:lnTo>
                  <a:pt x="989994" y="1894489"/>
                </a:lnTo>
                <a:lnTo>
                  <a:pt x="939173" y="1891281"/>
                </a:lnTo>
                <a:lnTo>
                  <a:pt x="888999" y="1885990"/>
                </a:lnTo>
                <a:lnTo>
                  <a:pt x="839537" y="1878666"/>
                </a:lnTo>
                <a:lnTo>
                  <a:pt x="790850" y="1869354"/>
                </a:lnTo>
                <a:lnTo>
                  <a:pt x="743001" y="1858102"/>
                </a:lnTo>
                <a:lnTo>
                  <a:pt x="696054" y="1844958"/>
                </a:lnTo>
                <a:lnTo>
                  <a:pt x="650072" y="1829968"/>
                </a:lnTo>
                <a:lnTo>
                  <a:pt x="605118" y="1813179"/>
                </a:lnTo>
                <a:lnTo>
                  <a:pt x="561257" y="1794640"/>
                </a:lnTo>
                <a:lnTo>
                  <a:pt x="518550" y="1774397"/>
                </a:lnTo>
                <a:lnTo>
                  <a:pt x="477063" y="1752497"/>
                </a:lnTo>
                <a:lnTo>
                  <a:pt x="436858" y="1728987"/>
                </a:lnTo>
                <a:lnTo>
                  <a:pt x="397999" y="1703915"/>
                </a:lnTo>
                <a:lnTo>
                  <a:pt x="360549" y="1677328"/>
                </a:lnTo>
                <a:lnTo>
                  <a:pt x="324571" y="1649274"/>
                </a:lnTo>
                <a:lnTo>
                  <a:pt x="290130" y="1619798"/>
                </a:lnTo>
                <a:lnTo>
                  <a:pt x="257287" y="1588949"/>
                </a:lnTo>
                <a:lnTo>
                  <a:pt x="226108" y="1556774"/>
                </a:lnTo>
                <a:lnTo>
                  <a:pt x="196655" y="1523319"/>
                </a:lnTo>
                <a:lnTo>
                  <a:pt x="168992" y="1488633"/>
                </a:lnTo>
                <a:lnTo>
                  <a:pt x="143182" y="1452762"/>
                </a:lnTo>
                <a:lnTo>
                  <a:pt x="119288" y="1415754"/>
                </a:lnTo>
                <a:lnTo>
                  <a:pt x="97375" y="1377655"/>
                </a:lnTo>
                <a:lnTo>
                  <a:pt x="77505" y="1338513"/>
                </a:lnTo>
                <a:lnTo>
                  <a:pt x="59741" y="1298375"/>
                </a:lnTo>
                <a:lnTo>
                  <a:pt x="44148" y="1257289"/>
                </a:lnTo>
                <a:lnTo>
                  <a:pt x="30789" y="1215301"/>
                </a:lnTo>
                <a:lnTo>
                  <a:pt x="19727" y="1172459"/>
                </a:lnTo>
                <a:lnTo>
                  <a:pt x="11026" y="1128810"/>
                </a:lnTo>
              </a:path>
            </a:pathLst>
          </a:custGeom>
          <a:noFill/>
          <a:ln w="12700" cap="flat" cmpd="sng">
            <a:solidFill>
              <a:srgbClr val="4A7EB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72"/>
          <p:cNvSpPr txBox="1"/>
          <p:nvPr/>
        </p:nvSpPr>
        <p:spPr>
          <a:xfrm>
            <a:off x="356871" y="2429125"/>
            <a:ext cx="10413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Loop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326112"/>
            <a:ext cx="83185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C6600"/>
                </a:solidFill>
              </a:rPr>
              <a:t>attribute transform</a:t>
            </a:r>
            <a:r>
              <a:rPr lang="en-US" dirty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/>
              <a:t>Simple functions: x</a:t>
            </a:r>
            <a:r>
              <a:rPr lang="en-US" sz="2600" baseline="30000" dirty="0"/>
              <a:t>k</a:t>
            </a:r>
            <a:r>
              <a:rPr lang="en-US" sz="2600" dirty="0"/>
              <a:t>, log(x), e</a:t>
            </a:r>
            <a:r>
              <a:rPr lang="en-US" sz="2600" baseline="30000" dirty="0"/>
              <a:t>x</a:t>
            </a:r>
            <a:r>
              <a:rPr lang="en-US" sz="2600" dirty="0"/>
              <a:t>, |x|</a:t>
            </a:r>
          </a:p>
          <a:p>
            <a:pPr lvl="1"/>
            <a:r>
              <a:rPr lang="en-US" sz="2600" dirty="0">
                <a:solidFill>
                  <a:srgbClr val="CC66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/>
              <a:t>Take out unwanted, common signal, e.g., seasonality  </a:t>
            </a:r>
          </a:p>
          <a:p>
            <a:pPr lvl="1"/>
            <a:r>
              <a:rPr lang="en-US" dirty="0"/>
              <a:t>In statistics, </a:t>
            </a:r>
            <a:r>
              <a:rPr lang="en-US" dirty="0">
                <a:solidFill>
                  <a:srgbClr val="CC6600"/>
                </a:solidFill>
              </a:rPr>
              <a:t>standardization</a:t>
            </a:r>
            <a:r>
              <a:rPr lang="en-US" dirty="0"/>
              <a:t> refers to subtracting off the means and dividing by the standard deviation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6096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dirty="0">
                <a:latin typeface="Tahoma" pitchFamily="34" charset="0"/>
              </a:rPr>
              <a:t>Example: Sample Time Series of Plant Growth</a:t>
            </a:r>
          </a:p>
        </p:txBody>
      </p:sp>
      <p:sp>
        <p:nvSpPr>
          <p:cNvPr id="57347" name="Text Box 54"/>
          <p:cNvSpPr txBox="1">
            <a:spLocks noChangeArrowheads="1"/>
          </p:cNvSpPr>
          <p:nvPr/>
        </p:nvSpPr>
        <p:spPr bwMode="auto">
          <a:xfrm>
            <a:off x="3200400" y="4681185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7348" name="Group 55"/>
          <p:cNvGrpSpPr>
            <a:grpSpLocks/>
          </p:cNvGrpSpPr>
          <p:nvPr/>
        </p:nvGrpSpPr>
        <p:grpSpPr bwMode="auto">
          <a:xfrm>
            <a:off x="304800" y="1371600"/>
            <a:ext cx="7011988" cy="3654425"/>
            <a:chOff x="624" y="624"/>
            <a:chExt cx="4417" cy="2302"/>
          </a:xfrm>
        </p:grpSpPr>
        <p:pic>
          <p:nvPicPr>
            <p:cNvPr id="57352" name="Picture 56" descr="npp_seri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624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graphicFrame>
        <p:nvGraphicFramePr>
          <p:cNvPr id="57349" name="Object 2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245510"/>
              </p:ext>
            </p:extLst>
          </p:nvPr>
        </p:nvGraphicFramePr>
        <p:xfrm>
          <a:off x="1066800" y="5227285"/>
          <a:ext cx="5613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Document" r:id="rId4" imgW="5617358" imgH="1290648" progId="Word.Document.8">
                  <p:embed/>
                </p:oleObj>
              </mc:Choice>
              <mc:Fallback>
                <p:oleObj name="Document" r:id="rId4" imgW="5617358" imgH="129064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227285"/>
                        <a:ext cx="5613400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266"/>
          <p:cNvSpPr>
            <a:spLocks noChangeArrowheads="1"/>
          </p:cNvSpPr>
          <p:nvPr/>
        </p:nvSpPr>
        <p:spPr bwMode="auto">
          <a:xfrm>
            <a:off x="914400" y="4757385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57351" name="Text Box 267"/>
          <p:cNvSpPr txBox="1">
            <a:spLocks noChangeArrowheads="1"/>
          </p:cNvSpPr>
          <p:nvPr/>
        </p:nvSpPr>
        <p:spPr bwMode="auto">
          <a:xfrm>
            <a:off x="6870506" y="1781034"/>
            <a:ext cx="204489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/>
              <a:t>Net Primary Production (NPP) is a measure of plant growth used by ecosystem scientists.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135340" y="280260"/>
            <a:ext cx="641786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 dirty="0">
                <a:latin typeface="Tahoma" pitchFamily="34" charset="0"/>
              </a:rPr>
              <a:t>Seasonality Accounts for Much Correlation</a:t>
            </a:r>
          </a:p>
        </p:txBody>
      </p:sp>
      <p:sp>
        <p:nvSpPr>
          <p:cNvPr id="58371" name="Text Box 54"/>
          <p:cNvSpPr txBox="1">
            <a:spLocks noChangeArrowheads="1"/>
          </p:cNvSpPr>
          <p:nvPr/>
        </p:nvSpPr>
        <p:spPr bwMode="auto">
          <a:xfrm>
            <a:off x="3200400" y="4790368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8372" name="Group 55"/>
          <p:cNvGrpSpPr>
            <a:grpSpLocks/>
          </p:cNvGrpSpPr>
          <p:nvPr/>
        </p:nvGrpSpPr>
        <p:grpSpPr bwMode="auto">
          <a:xfrm>
            <a:off x="0" y="1302630"/>
            <a:ext cx="7011988" cy="3654425"/>
            <a:chOff x="576" y="624"/>
            <a:chExt cx="4417" cy="2302"/>
          </a:xfrm>
        </p:grpSpPr>
        <p:pic>
          <p:nvPicPr>
            <p:cNvPr id="58376" name="Picture 56" descr="npp_ano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576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7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sp>
        <p:nvSpPr>
          <p:cNvPr id="58373" name="Rectangle 58"/>
          <p:cNvSpPr>
            <a:spLocks noChangeArrowheads="1"/>
          </p:cNvSpPr>
          <p:nvPr/>
        </p:nvSpPr>
        <p:spPr bwMode="auto">
          <a:xfrm>
            <a:off x="6553200" y="1979612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 dirty="0"/>
              <a:t>Normalized using monthly Z Score:</a:t>
            </a:r>
          </a:p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 dirty="0"/>
              <a:t>Subtract off monthly mean and divide by monthly standard deviation</a:t>
            </a:r>
          </a:p>
        </p:txBody>
      </p:sp>
      <p:graphicFrame>
        <p:nvGraphicFramePr>
          <p:cNvPr id="58374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994712"/>
              </p:ext>
            </p:extLst>
          </p:nvPr>
        </p:nvGraphicFramePr>
        <p:xfrm>
          <a:off x="1077913" y="5330118"/>
          <a:ext cx="5627687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4" name="Document" r:id="rId4" imgW="5627074" imgH="1289206" progId="Word.Document.8">
                  <p:embed/>
                </p:oleObj>
              </mc:Choice>
              <mc:Fallback>
                <p:oleObj name="Document" r:id="rId4" imgW="5627074" imgH="1289206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330118"/>
                        <a:ext cx="5627687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60"/>
          <p:cNvSpPr>
            <a:spLocks noChangeArrowheads="1"/>
          </p:cNvSpPr>
          <p:nvPr/>
        </p:nvSpPr>
        <p:spPr bwMode="auto">
          <a:xfrm>
            <a:off x="914400" y="4866568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>
          <a:xfrm>
            <a:off x="394647" y="521223"/>
            <a:ext cx="8280400" cy="533400"/>
          </a:xfrm>
        </p:spPr>
        <p:txBody>
          <a:bodyPr/>
          <a:lstStyle/>
          <a:p>
            <a:r>
              <a:rPr lang="en-US" sz="2800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361365"/>
            <a:ext cx="4083050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occupies</a:t>
            </a:r>
          </a:p>
          <a:p>
            <a:endParaRPr lang="en-US" sz="2400" dirty="0"/>
          </a:p>
          <a:p>
            <a:r>
              <a:rPr lang="en-US" sz="2400" dirty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3962400" y="1441449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810000" y="5405437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 dirty="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 dirty="0"/>
              <a:t>Compute difference between max and min distance between any pair of points</a:t>
            </a:r>
          </a:p>
        </p:txBody>
      </p:sp>
    </p:spTree>
    <p:extLst>
      <p:ext uri="{BB962C8B-B14F-4D97-AF65-F5344CB8AC3E}">
        <p14:creationId xmlns:p14="http://schemas.microsoft.com/office/powerpoint/2010/main" val="240468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Purpose:</a:t>
            </a:r>
          </a:p>
          <a:p>
            <a:pPr lvl="1">
              <a:lnSpc>
                <a:spcPct val="90000"/>
              </a:lnSpc>
            </a:pPr>
            <a:r>
              <a:rPr lang="en-US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/>
              <a:t>Others: supervised and non-linear techniques</a:t>
            </a:r>
          </a:p>
        </p:txBody>
      </p:sp>
    </p:spTree>
    <p:extLst>
      <p:ext uri="{BB962C8B-B14F-4D97-AF65-F5344CB8AC3E}">
        <p14:creationId xmlns:p14="http://schemas.microsoft.com/office/powerpoint/2010/main" val="26908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/>
          </a:p>
          <a:p>
            <a:r>
              <a:rPr lang="en-US"/>
              <a:t>Three general methodologies:</a:t>
            </a:r>
          </a:p>
          <a:p>
            <a:pPr lvl="1"/>
            <a:r>
              <a:rPr lang="en-US"/>
              <a:t>Feature extraction</a:t>
            </a:r>
          </a:p>
          <a:p>
            <a:pPr marL="1147763" lvl="2" indent="-233363"/>
            <a:r>
              <a:rPr lang="en-US" sz="2400"/>
              <a:t> </a:t>
            </a:r>
            <a:r>
              <a:rPr lang="en-US" sz="2200"/>
              <a:t>Example: extracting edges from images</a:t>
            </a:r>
          </a:p>
          <a:p>
            <a:pPr lvl="1"/>
            <a:r>
              <a:rPr lang="en-US"/>
              <a:t>Feature construction</a:t>
            </a:r>
          </a:p>
          <a:p>
            <a:pPr marL="1147763" lvl="2" indent="-233363"/>
            <a:r>
              <a:rPr lang="en-US" sz="2200"/>
              <a:t> Example: dividing mass by volume to get density</a:t>
            </a:r>
            <a:r>
              <a:rPr lang="en-US" sz="2400"/>
              <a:t> </a:t>
            </a:r>
          </a:p>
          <a:p>
            <a:pPr lvl="1"/>
            <a:r>
              <a:rPr lang="en-US"/>
              <a:t>Mapping data to new space</a:t>
            </a:r>
          </a:p>
          <a:p>
            <a:pPr marL="1147763" lvl="2" indent="-233363"/>
            <a:r>
              <a:rPr lang="en-US" sz="2200"/>
              <a:t> Example: Fourier and wavelet analysis </a:t>
            </a:r>
          </a:p>
        </p:txBody>
      </p:sp>
    </p:spTree>
    <p:extLst>
      <p:ext uri="{BB962C8B-B14F-4D97-AF65-F5344CB8AC3E}">
        <p14:creationId xmlns:p14="http://schemas.microsoft.com/office/powerpoint/2010/main" val="318824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1181672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848672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715072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680742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906072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906072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334072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tabLst>
                <a:tab pos="1198563" algn="l"/>
              </a:tabLst>
            </a:pP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6619875" y="5353336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 dirty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2609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56" y="274638"/>
            <a:ext cx="6469290" cy="850106"/>
          </a:xfrm>
        </p:spPr>
        <p:txBody>
          <a:bodyPr/>
          <a:lstStyle/>
          <a:p>
            <a:r>
              <a:rPr lang="en-US" altLang="en-US" dirty="0" smtClean="0"/>
              <a:t>Evaluation Metrics: Confusion </a:t>
            </a:r>
            <a:r>
              <a:rPr lang="en-US" altLang="en-US" dirty="0"/>
              <a:t>Matrix</a:t>
            </a:r>
          </a:p>
        </p:txBody>
      </p:sp>
      <p:graphicFrame>
        <p:nvGraphicFramePr>
          <p:cNvPr id="132198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75806"/>
              </p:ext>
            </p:extLst>
          </p:nvPr>
        </p:nvGraphicFramePr>
        <p:xfrm>
          <a:off x="1132196" y="2259841"/>
          <a:ext cx="6096000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580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47" name="Text Box 27"/>
          <p:cNvSpPr txBox="1">
            <a:spLocks noChangeArrowheads="1"/>
          </p:cNvSpPr>
          <p:nvPr/>
        </p:nvSpPr>
        <p:spPr bwMode="auto">
          <a:xfrm>
            <a:off x="3075296" y="5149755"/>
            <a:ext cx="2220036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a: TP (true positive)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b: FN (false negative)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c: FP (false positive)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d: TN (true negative)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Evaluation Metrics: Accuracy</a:t>
            </a:r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114300" indent="0">
              <a:buNone/>
            </a:pPr>
            <a:endParaRPr lang="en-US" altLang="en-US" dirty="0"/>
          </a:p>
          <a:p>
            <a:r>
              <a:rPr lang="en-US" altLang="en-US" dirty="0"/>
              <a:t>Most widely-used metric:</a:t>
            </a:r>
          </a:p>
          <a:p>
            <a:endParaRPr lang="en-US" altLang="en-US" dirty="0"/>
          </a:p>
        </p:txBody>
      </p:sp>
      <p:graphicFrame>
        <p:nvGraphicFramePr>
          <p:cNvPr id="13230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515137"/>
              </p:ext>
            </p:extLst>
          </p:nvPr>
        </p:nvGraphicFramePr>
        <p:xfrm>
          <a:off x="1524000" y="1464864"/>
          <a:ext cx="6096000" cy="2822575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6054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5954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11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(TP)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b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(FN)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74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b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(FP)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(TN)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171" name="Object 27"/>
          <p:cNvGraphicFramePr>
            <a:graphicFrameLocks noChangeAspect="1"/>
          </p:cNvGraphicFramePr>
          <p:nvPr/>
        </p:nvGraphicFramePr>
        <p:xfrm>
          <a:off x="609600" y="5105400"/>
          <a:ext cx="7583488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Equation" r:id="rId3" imgW="5664200" imgH="723900" progId="Equation.3">
                  <p:embed/>
                </p:oleObj>
              </mc:Choice>
              <mc:Fallback>
                <p:oleObj name="Equation" r:id="rId3" imgW="5664200" imgH="723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105400"/>
                        <a:ext cx="7583488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>
          <a:xfrm>
            <a:off x="435591" y="516798"/>
            <a:ext cx="8280400" cy="533400"/>
          </a:xfrm>
        </p:spPr>
        <p:txBody>
          <a:bodyPr/>
          <a:lstStyle/>
          <a:p>
            <a:r>
              <a:rPr lang="en-US" sz="3200" dirty="0" smtClean="0"/>
              <a:t>Definition of Data</a:t>
            </a:r>
            <a:endParaRPr lang="en-US" sz="3200" dirty="0"/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799" y="1361368"/>
            <a:ext cx="4800601" cy="5181600"/>
          </a:xfrm>
        </p:spPr>
        <p:txBody>
          <a:bodyPr>
            <a:normAutofit/>
          </a:bodyPr>
          <a:lstStyle/>
          <a:p>
            <a:r>
              <a:rPr lang="en-US" sz="2400" dirty="0"/>
              <a:t>Collection of </a:t>
            </a:r>
            <a:r>
              <a:rPr lang="en-US" sz="2400" b="1" i="1" dirty="0">
                <a:solidFill>
                  <a:srgbClr val="CC6600"/>
                </a:solidFill>
              </a:rPr>
              <a:t>data objects </a:t>
            </a:r>
            <a:r>
              <a:rPr lang="en-US" sz="2400" dirty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/>
          </a:p>
          <a:p>
            <a:r>
              <a:rPr lang="en-US" sz="2400" dirty="0"/>
              <a:t>An </a:t>
            </a:r>
            <a:r>
              <a:rPr lang="en-US" sz="2400" b="1" i="1" dirty="0">
                <a:solidFill>
                  <a:srgbClr val="CC660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Examples: eye color of a person, temperature, etc.</a:t>
            </a:r>
          </a:p>
          <a:p>
            <a:pPr lvl="1"/>
            <a:r>
              <a:rPr lang="en-US" sz="2000" i="1" dirty="0"/>
              <a:t>a</a:t>
            </a:r>
            <a:r>
              <a:rPr lang="en-US" sz="2000" i="1" dirty="0" smtClean="0"/>
              <a:t>ka</a:t>
            </a:r>
            <a:r>
              <a:rPr lang="en-US" sz="2000" dirty="0" smtClean="0"/>
              <a:t> variable</a:t>
            </a:r>
            <a:r>
              <a:rPr lang="en-US" sz="2000" dirty="0"/>
              <a:t>, field, characteristic, dimension, or feature</a:t>
            </a:r>
          </a:p>
          <a:p>
            <a:r>
              <a:rPr lang="en-US" sz="2400" dirty="0"/>
              <a:t>A collection of attributes describe an </a:t>
            </a:r>
            <a:r>
              <a:rPr lang="en-US" sz="2400" b="1" i="1" dirty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/>
              <a:t>Object is also known as record, point, case, sample, entity, or instance</a:t>
            </a:r>
          </a:p>
          <a:p>
            <a:pPr lvl="4"/>
            <a:endParaRPr lang="en-US" dirty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59" y="1794133"/>
            <a:ext cx="3513136" cy="4755278"/>
            <a:chOff x="3403" y="1205"/>
            <a:chExt cx="2213" cy="2497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18892711"/>
                </p:ext>
              </p:extLst>
            </p:nvPr>
          </p:nvGraphicFramePr>
          <p:xfrm>
            <a:off x="3403" y="1336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36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86" y="222"/>
              <a:ext cx="84" cy="2050"/>
            </a:xfrm>
            <a:prstGeom prst="leftBrace">
              <a:avLst>
                <a:gd name="adj1" fmla="val 62361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534145" y="1397258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432421" y="2674961"/>
            <a:ext cx="206378" cy="3753135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656732" y="4366174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Imbalance Problem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Lots of classification problems where the classes are skewed (more records from one class than another)</a:t>
            </a:r>
          </a:p>
          <a:p>
            <a:pPr lvl="1"/>
            <a:r>
              <a:rPr lang="en-US" altLang="en-US" sz="2000" dirty="0"/>
              <a:t>Credit card fraud</a:t>
            </a:r>
          </a:p>
          <a:p>
            <a:pPr lvl="1"/>
            <a:r>
              <a:rPr lang="en-US" altLang="en-US" sz="2000" dirty="0"/>
              <a:t>Intrusion detection</a:t>
            </a:r>
          </a:p>
          <a:p>
            <a:pPr lvl="1"/>
            <a:r>
              <a:rPr lang="en-US" altLang="en-US" sz="2000" dirty="0"/>
              <a:t>Defective products in manufacturing assembly line</a:t>
            </a:r>
          </a:p>
          <a:p>
            <a:pPr lvl="1"/>
            <a:r>
              <a:rPr lang="en-US" altLang="en-US" sz="2000" dirty="0"/>
              <a:t>COVID-19 test results on a random </a:t>
            </a:r>
            <a:r>
              <a:rPr lang="en-US" altLang="en-US" sz="2000" dirty="0" smtClean="0"/>
              <a:t>sample</a:t>
            </a:r>
          </a:p>
          <a:p>
            <a:pPr marL="457200" lvl="1" indent="0">
              <a:buNone/>
            </a:pPr>
            <a:endParaRPr lang="en-US" altLang="en-US" sz="2000" dirty="0" smtClean="0"/>
          </a:p>
          <a:p>
            <a:r>
              <a:rPr lang="en-US" altLang="en-US" b="1" dirty="0" smtClean="0"/>
              <a:t>Key Challenge</a:t>
            </a:r>
            <a:r>
              <a:rPr lang="en-US" altLang="en-US" sz="2400" dirty="0" smtClean="0"/>
              <a:t>: </a:t>
            </a:r>
          </a:p>
          <a:p>
            <a:pPr lvl="1"/>
            <a:r>
              <a:rPr lang="en-US" altLang="en-US" sz="2400" dirty="0" smtClean="0"/>
              <a:t>Evaluation </a:t>
            </a:r>
            <a:r>
              <a:rPr lang="en-US" altLang="en-US" sz="2400" dirty="0"/>
              <a:t>measures such as accuracy are not well-suited for imbalanced class</a:t>
            </a:r>
          </a:p>
          <a:p>
            <a:endParaRPr lang="en-US" altLang="en-US" sz="2000" dirty="0"/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 with Accuracy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570231"/>
            <a:ext cx="8318500" cy="208736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Consider a 2-class problem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Number of Class NO examples = 990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Number of Class YES examples = </a:t>
            </a:r>
            <a:r>
              <a:rPr lang="en-US" altLang="en-US" sz="1600" dirty="0" smtClean="0"/>
              <a:t>10</a:t>
            </a: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If a model predicts everything to be class NO, accuracy is 990/1000 = 99 %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This is misleading because </a:t>
            </a:r>
            <a:r>
              <a:rPr lang="en-US" altLang="en-US" sz="1600" dirty="0" smtClean="0"/>
              <a:t>this trivial </a:t>
            </a:r>
            <a:r>
              <a:rPr lang="en-US" altLang="en-US" sz="1600" dirty="0"/>
              <a:t>model does not detect any class YES example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Detecting the rare class is usually more interesting (e.g., frauds, intrusions, defects, </a:t>
            </a:r>
            <a:r>
              <a:rPr lang="en-US" altLang="en-US" sz="1600" dirty="0" err="1"/>
              <a:t>etc</a:t>
            </a:r>
            <a:r>
              <a:rPr lang="en-US" altLang="en-US" sz="1600" dirty="0"/>
              <a:t>)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001126"/>
              </p:ext>
            </p:extLst>
          </p:nvPr>
        </p:nvGraphicFramePr>
        <p:xfrm>
          <a:off x="1524000" y="3644260"/>
          <a:ext cx="6096000" cy="2651905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206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4477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87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280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990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90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 is better?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58433"/>
              </p:ext>
            </p:extLst>
          </p:nvPr>
        </p:nvGraphicFramePr>
        <p:xfrm>
          <a:off x="1633184" y="1675261"/>
          <a:ext cx="6096000" cy="1877289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97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8412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84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07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990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6882"/>
              </p:ext>
            </p:extLst>
          </p:nvPr>
        </p:nvGraphicFramePr>
        <p:xfrm>
          <a:off x="1676400" y="4202376"/>
          <a:ext cx="6096000" cy="194093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7529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92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1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18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500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490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23584" y="2284861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4408890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1984" y="3504061"/>
            <a:ext cx="18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Accuracy: 99%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3584059" y="6119044"/>
            <a:ext cx="18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Accuracy: 50%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0282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 is better?</a:t>
            </a:r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013316"/>
              </p:ext>
            </p:extLst>
          </p:nvPr>
        </p:nvGraphicFramePr>
        <p:xfrm>
          <a:off x="1524000" y="1600200"/>
          <a:ext cx="6096000" cy="1877289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97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8412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84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07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990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01691"/>
              </p:ext>
            </p:extLst>
          </p:nvPr>
        </p:nvGraphicFramePr>
        <p:xfrm>
          <a:off x="1676400" y="4267200"/>
          <a:ext cx="6096000" cy="1918853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698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7233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72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45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500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490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4400" y="1752600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4245114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854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21943" y="425356"/>
            <a:ext cx="8280400" cy="533400"/>
          </a:xfrm>
        </p:spPr>
        <p:txBody>
          <a:bodyPr/>
          <a:lstStyle/>
          <a:p>
            <a:r>
              <a:rPr lang="en-US" altLang="en-US" sz="2400" dirty="0"/>
              <a:t>Alternative Measures</a:t>
            </a: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800843"/>
              </p:ext>
            </p:extLst>
          </p:nvPr>
        </p:nvGraphicFramePr>
        <p:xfrm>
          <a:off x="2514600" y="3848669"/>
          <a:ext cx="4800600" cy="2680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Equation" r:id="rId3" imgW="4241800" imgH="2400300" progId="Equation.3">
                  <p:embed/>
                </p:oleObj>
              </mc:Choice>
              <mc:Fallback>
                <p:oleObj name="Equation" r:id="rId3" imgW="4241800" imgH="2400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848669"/>
                        <a:ext cx="4800600" cy="2680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0" name="Group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876209"/>
              </p:ext>
            </p:extLst>
          </p:nvPr>
        </p:nvGraphicFramePr>
        <p:xfrm>
          <a:off x="1488281" y="1453486"/>
          <a:ext cx="6065837" cy="2362201"/>
        </p:xfrm>
        <a:graphic>
          <a:graphicData uri="http://schemas.openxmlformats.org/drawingml/2006/table">
            <a:tbl>
              <a:tblPr/>
              <a:tblGrid>
                <a:gridCol w="15160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176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60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60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943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8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556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4013" y="561832"/>
            <a:ext cx="8280400" cy="533400"/>
          </a:xfrm>
        </p:spPr>
        <p:txBody>
          <a:bodyPr/>
          <a:lstStyle/>
          <a:p>
            <a:r>
              <a:rPr lang="en-US" altLang="en-US" sz="2400" dirty="0"/>
              <a:t>Alternative Measures</a:t>
            </a:r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075924"/>
              </p:ext>
            </p:extLst>
          </p:nvPr>
        </p:nvGraphicFramePr>
        <p:xfrm>
          <a:off x="5645150" y="2563619"/>
          <a:ext cx="2989263" cy="236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Equation" r:id="rId3" imgW="2057400" imgH="1625400" progId="Equation.3">
                  <p:embed/>
                </p:oleObj>
              </mc:Choice>
              <mc:Fallback>
                <p:oleObj name="Equation" r:id="rId3" imgW="2057400" imgH="162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5150" y="2563619"/>
                        <a:ext cx="2989263" cy="236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0" name="Group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849716"/>
              </p:ext>
            </p:extLst>
          </p:nvPr>
        </p:nvGraphicFramePr>
        <p:xfrm>
          <a:off x="304800" y="2755706"/>
          <a:ext cx="4953000" cy="1904999"/>
        </p:xfrm>
        <a:graphic>
          <a:graphicData uri="http://schemas.openxmlformats.org/drawingml/2006/table">
            <a:tbl>
              <a:tblPr/>
              <a:tblGrid>
                <a:gridCol w="1237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92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06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8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8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7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980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4013" y="341313"/>
            <a:ext cx="8280400" cy="533400"/>
          </a:xfrm>
        </p:spPr>
        <p:txBody>
          <a:bodyPr/>
          <a:lstStyle/>
          <a:p>
            <a:r>
              <a:rPr lang="en-US" altLang="en-US" sz="2400" dirty="0"/>
              <a:t>Alternative Measures</a:t>
            </a: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57306"/>
              </p:ext>
            </p:extLst>
          </p:nvPr>
        </p:nvGraphicFramePr>
        <p:xfrm>
          <a:off x="5645150" y="1376273"/>
          <a:ext cx="2989263" cy="236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6" name="Equation" r:id="rId3" imgW="2057400" imgH="1625400" progId="Equation.3">
                  <p:embed/>
                </p:oleObj>
              </mc:Choice>
              <mc:Fallback>
                <p:oleObj name="Equation" r:id="rId3" imgW="2057400" imgH="162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5150" y="1376273"/>
                        <a:ext cx="2989263" cy="236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0" name="Group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9785338"/>
              </p:ext>
            </p:extLst>
          </p:nvPr>
        </p:nvGraphicFramePr>
        <p:xfrm>
          <a:off x="304800" y="1568360"/>
          <a:ext cx="4953000" cy="1904999"/>
        </p:xfrm>
        <a:graphic>
          <a:graphicData uri="http://schemas.openxmlformats.org/drawingml/2006/table">
            <a:tbl>
              <a:tblPr/>
              <a:tblGrid>
                <a:gridCol w="1237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92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06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8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8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7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980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464676"/>
              </p:ext>
            </p:extLst>
          </p:nvPr>
        </p:nvGraphicFramePr>
        <p:xfrm>
          <a:off x="332096" y="4221712"/>
          <a:ext cx="4953000" cy="1904999"/>
        </p:xfrm>
        <a:graphic>
          <a:graphicData uri="http://schemas.openxmlformats.org/drawingml/2006/table">
            <a:tbl>
              <a:tblPr/>
              <a:tblGrid>
                <a:gridCol w="1237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92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06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8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8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7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990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31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71030"/>
              </p:ext>
            </p:extLst>
          </p:nvPr>
        </p:nvGraphicFramePr>
        <p:xfrm>
          <a:off x="5648325" y="3962400"/>
          <a:ext cx="2970213" cy="236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7" name="Equation" r:id="rId5" imgW="2044440" imgH="1625400" progId="Equation.3">
                  <p:embed/>
                </p:oleObj>
              </mc:Choice>
              <mc:Fallback>
                <p:oleObj name="Equation" r:id="rId5" imgW="2044440" imgH="162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3962400"/>
                        <a:ext cx="2970213" cy="236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6473" y="321469"/>
            <a:ext cx="8280400" cy="533400"/>
          </a:xfrm>
        </p:spPr>
        <p:txBody>
          <a:bodyPr/>
          <a:lstStyle/>
          <a:p>
            <a:r>
              <a:rPr lang="en-US" altLang="en-US" sz="2400" dirty="0" smtClean="0"/>
              <a:t>Which of these classifiers is better?</a:t>
            </a:r>
            <a:endParaRPr lang="en-US" altLang="en-US" sz="2400" dirty="0"/>
          </a:p>
        </p:txBody>
      </p:sp>
      <p:graphicFrame>
        <p:nvGraphicFramePr>
          <p:cNvPr id="133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757006"/>
              </p:ext>
            </p:extLst>
          </p:nvPr>
        </p:nvGraphicFramePr>
        <p:xfrm>
          <a:off x="6207125" y="1924907"/>
          <a:ext cx="1863725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0" name="Equation" r:id="rId3" imgW="1282700" imgH="889000" progId="Equation.3">
                  <p:embed/>
                </p:oleObj>
              </mc:Choice>
              <mc:Fallback>
                <p:oleObj name="Equation" r:id="rId3" imgW="12827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25" y="1924907"/>
                        <a:ext cx="1863725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0" name="Group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278089"/>
              </p:ext>
            </p:extLst>
          </p:nvPr>
        </p:nvGraphicFramePr>
        <p:xfrm>
          <a:off x="914400" y="1582007"/>
          <a:ext cx="4953000" cy="1904999"/>
        </p:xfrm>
        <a:graphic>
          <a:graphicData uri="http://schemas.openxmlformats.org/drawingml/2006/table">
            <a:tbl>
              <a:tblPr/>
              <a:tblGrid>
                <a:gridCol w="1237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92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06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8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8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7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729206"/>
              </p:ext>
            </p:extLst>
          </p:nvPr>
        </p:nvGraphicFramePr>
        <p:xfrm>
          <a:off x="914400" y="4249007"/>
          <a:ext cx="4953000" cy="1904999"/>
        </p:xfrm>
        <a:graphic>
          <a:graphicData uri="http://schemas.openxmlformats.org/drawingml/2006/table">
            <a:tbl>
              <a:tblPr/>
              <a:tblGrid>
                <a:gridCol w="1237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92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06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8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8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7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4000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36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587216"/>
              </p:ext>
            </p:extLst>
          </p:nvPr>
        </p:nvGraphicFramePr>
        <p:xfrm>
          <a:off x="6081713" y="4783995"/>
          <a:ext cx="2103437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1" name="Equation" r:id="rId5" imgW="1447560" imgH="888840" progId="Equation.3">
                  <p:embed/>
                </p:oleObj>
              </mc:Choice>
              <mc:Fallback>
                <p:oleObj name="Equation" r:id="rId5" imgW="14475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713" y="4783995"/>
                        <a:ext cx="2103437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1000" y="192490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087699"/>
            <a:ext cx="45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655" y="4364676"/>
            <a:ext cx="38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3078" y="432459"/>
            <a:ext cx="8686800" cy="715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Measures of Classification Performance</a:t>
            </a:r>
          </a:p>
        </p:txBody>
      </p:sp>
      <p:graphicFrame>
        <p:nvGraphicFramePr>
          <p:cNvPr id="763908" name="Group 4"/>
          <p:cNvGraphicFramePr>
            <a:graphicFrameLocks noGrp="1"/>
          </p:cNvGraphicFramePr>
          <p:nvPr/>
        </p:nvGraphicFramePr>
        <p:xfrm>
          <a:off x="63500" y="1676400"/>
          <a:ext cx="3149600" cy="1387476"/>
        </p:xfrm>
        <a:graphic>
          <a:graphicData uri="http://schemas.openxmlformats.org/drawingml/2006/table">
            <a:tbl>
              <a:tblPr/>
              <a:tblGrid>
                <a:gridCol w="9822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79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54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139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54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397" marR="91397" marT="45741" marB="457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marL="91397" marR="91397"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17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marL="91397" marR="91397" marT="45741" marB="457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1397" marR="91397"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L="91397" marR="91397"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L="91397" marR="91397"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54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L="91397" marR="91397"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TP</a:t>
                      </a:r>
                    </a:p>
                  </a:txBody>
                  <a:tcPr marL="91397" marR="91397"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FN</a:t>
                      </a:r>
                    </a:p>
                  </a:txBody>
                  <a:tcPr marL="91397" marR="91397"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54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L="91397" marR="91397"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FP</a:t>
                      </a:r>
                    </a:p>
                  </a:txBody>
                  <a:tcPr marL="91397" marR="91397"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TN</a:t>
                      </a:r>
                    </a:p>
                  </a:txBody>
                  <a:tcPr marL="91397" marR="91397" marT="45741" marB="4574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1295400"/>
            <a:ext cx="5562600" cy="509908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4363" name="TextBox 15"/>
          <p:cNvSpPr txBox="1">
            <a:spLocks noChangeArrowheads="1"/>
          </p:cNvSpPr>
          <p:nvPr/>
        </p:nvSpPr>
        <p:spPr bwMode="auto">
          <a:xfrm>
            <a:off x="152400" y="3276600"/>
            <a:ext cx="29718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>
                <a:sym typeface="Symbol" pitchFamily="18" charset="2"/>
              </a:rPr>
              <a:t></a:t>
            </a:r>
            <a:r>
              <a:rPr lang="en-US" altLang="en-US" sz="1400" dirty="0"/>
              <a:t> is the probability that we reject the null hypothesis when it is true. This is a Type I error or a false positive (FP).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/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>
                <a:sym typeface="Symbol" pitchFamily="18" charset="2"/>
              </a:rPr>
              <a:t></a:t>
            </a:r>
            <a:r>
              <a:rPr lang="en-US" altLang="en-US" sz="1400" dirty="0"/>
              <a:t> is the probability that we accept the null hypothesis when it is false. This is a Type II error or a false negative (FN).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0999" y="341313"/>
            <a:ext cx="8280400" cy="533400"/>
          </a:xfrm>
        </p:spPr>
        <p:txBody>
          <a:bodyPr/>
          <a:lstStyle/>
          <a:p>
            <a:r>
              <a:rPr lang="en-US" altLang="en-US" sz="2800" dirty="0"/>
              <a:t>Alternative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3" name="Object 3"/>
              <p:cNvSpPr txBox="1"/>
              <p:nvPr/>
            </p:nvSpPr>
            <p:spPr bwMode="auto">
              <a:xfrm>
                <a:off x="6132512" y="1483937"/>
                <a:ext cx="2528887" cy="1957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TPR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Recall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)=0.8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FPR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measure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)=0.8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r>
                  <a:rPr lang="en-US" dirty="0">
                    <a:solidFill>
                      <a:srgbClr val="000000"/>
                    </a:solidFill>
                  </a:rPr>
                  <a:t/>
                </a:r>
                <a:br>
                  <a:rPr lang="en-US" dirty="0">
                    <a:solidFill>
                      <a:srgbClr val="000000"/>
                    </a:solidFill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536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2512" y="1483937"/>
                <a:ext cx="2528887" cy="19573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25060" name="Group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882224"/>
              </p:ext>
            </p:extLst>
          </p:nvPr>
        </p:nvGraphicFramePr>
        <p:xfrm>
          <a:off x="304800" y="1472824"/>
          <a:ext cx="4953000" cy="1904999"/>
        </p:xfrm>
        <a:graphic>
          <a:graphicData uri="http://schemas.openxmlformats.org/drawingml/2006/table">
            <a:tbl>
              <a:tblPr/>
              <a:tblGrid>
                <a:gridCol w="1237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92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06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8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8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7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041547"/>
              </p:ext>
            </p:extLst>
          </p:nvPr>
        </p:nvGraphicFramePr>
        <p:xfrm>
          <a:off x="304800" y="4139824"/>
          <a:ext cx="4953000" cy="1904999"/>
        </p:xfrm>
        <a:graphic>
          <a:graphicData uri="http://schemas.openxmlformats.org/drawingml/2006/table">
            <a:tbl>
              <a:tblPr/>
              <a:tblGrid>
                <a:gridCol w="12379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92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79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5064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7288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83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7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4000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410" name="Object 1"/>
              <p:cNvSpPr txBox="1"/>
              <p:nvPr/>
            </p:nvSpPr>
            <p:spPr bwMode="auto">
              <a:xfrm>
                <a:off x="6081713" y="4139824"/>
                <a:ext cx="2681287" cy="162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=0.0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38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TPR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Recall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)=0.8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FPR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0.2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measure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)=0.0</m:t>
                      </m:r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m:rPr>
                          <m:nor/>
                        </m:rPr>
                        <a:rPr lang="en-US" sz="1600" b="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5410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1713" y="4139824"/>
                <a:ext cx="2681287" cy="16256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132513" y="3176870"/>
                <a:ext cx="800091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TPR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FPR</m:t>
                          </m:r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513" y="3176870"/>
                <a:ext cx="800091" cy="4594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32513" y="5843870"/>
                <a:ext cx="800091" cy="4594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TPR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FPR</m:t>
                          </m:r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513" y="5843870"/>
                <a:ext cx="800091" cy="4594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97515" y="1320424"/>
            <a:ext cx="8580437" cy="51816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rgbClr val="CC6600"/>
                </a:solidFill>
              </a:rPr>
              <a:t>Attribute values</a:t>
            </a:r>
            <a:r>
              <a:rPr lang="en-US" b="1" i="1" dirty="0"/>
              <a:t> </a:t>
            </a:r>
            <a:r>
              <a:rPr lang="en-US" dirty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dirty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Attribute values for ID and age are integers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 But properties of attribute can be different than the properties of the values used to represent the attribute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37131" y="419470"/>
            <a:ext cx="8280400" cy="533400"/>
          </a:xfrm>
        </p:spPr>
        <p:txBody>
          <a:bodyPr/>
          <a:lstStyle/>
          <a:p>
            <a:r>
              <a:rPr lang="en-US" altLang="en-US" sz="2400" dirty="0" smtClean="0"/>
              <a:t>Which of these classifiers is better?</a:t>
            </a:r>
            <a:endParaRPr lang="en-US" altLang="en-US" sz="2400" dirty="0"/>
          </a:p>
        </p:txBody>
      </p:sp>
      <p:graphicFrame>
        <p:nvGraphicFramePr>
          <p:cNvPr id="16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299901"/>
              </p:ext>
            </p:extLst>
          </p:nvPr>
        </p:nvGraphicFramePr>
        <p:xfrm>
          <a:off x="5778500" y="1536700"/>
          <a:ext cx="24209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2" name="Equation" r:id="rId3" imgW="1384300" imgH="635000" progId="Equation.3">
                  <p:embed/>
                </p:oleObj>
              </mc:Choice>
              <mc:Fallback>
                <p:oleObj name="Equation" r:id="rId3" imgW="13843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0" y="1536700"/>
                        <a:ext cx="2420938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0" name="Group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102169"/>
              </p:ext>
            </p:extLst>
          </p:nvPr>
        </p:nvGraphicFramePr>
        <p:xfrm>
          <a:off x="762000" y="1328286"/>
          <a:ext cx="4876800" cy="1338713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166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380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20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15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5361635"/>
              </p:ext>
            </p:extLst>
          </p:nvPr>
        </p:nvGraphicFramePr>
        <p:xfrm>
          <a:off x="762000" y="3126288"/>
          <a:ext cx="4876800" cy="1321888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89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9586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38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4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25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2669475"/>
              </p:ext>
            </p:extLst>
          </p:nvPr>
        </p:nvGraphicFramePr>
        <p:xfrm>
          <a:off x="838200" y="4947386"/>
          <a:ext cx="4876800" cy="1377214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579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824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13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22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5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541135"/>
              </p:ext>
            </p:extLst>
          </p:nvPr>
        </p:nvGraphicFramePr>
        <p:xfrm>
          <a:off x="5778500" y="3276600"/>
          <a:ext cx="24542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3" name="Equation" r:id="rId5" imgW="1384300" imgH="635000" progId="Equation.3">
                  <p:embed/>
                </p:oleObj>
              </mc:Choice>
              <mc:Fallback>
                <p:oleObj name="Equation" r:id="rId5" imgW="13843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0" y="3276600"/>
                        <a:ext cx="24542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5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13252"/>
              </p:ext>
            </p:extLst>
          </p:nvPr>
        </p:nvGraphicFramePr>
        <p:xfrm>
          <a:off x="5778500" y="5029200"/>
          <a:ext cx="265906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4" name="Equation" r:id="rId7" imgW="1384300" imgH="635000" progId="Equation.3">
                  <p:embed/>
                </p:oleObj>
              </mc:Choice>
              <mc:Fallback>
                <p:oleObj name="Equation" r:id="rId7" imgW="13843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8500" y="5029200"/>
                        <a:ext cx="265906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945112"/>
              </p:ext>
            </p:extLst>
          </p:nvPr>
        </p:nvGraphicFramePr>
        <p:xfrm>
          <a:off x="5724525" y="2438400"/>
          <a:ext cx="1957388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5" name="Equation" r:id="rId9" imgW="1015920" imgH="152280" progId="Equation.3">
                  <p:embed/>
                </p:oleObj>
              </mc:Choice>
              <mc:Fallback>
                <p:oleObj name="Equation" r:id="rId9" imgW="1015920" imgH="152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24525" y="2438400"/>
                        <a:ext cx="1957388" cy="293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874908"/>
              </p:ext>
            </p:extLst>
          </p:nvPr>
        </p:nvGraphicFramePr>
        <p:xfrm>
          <a:off x="5777456" y="4217618"/>
          <a:ext cx="183515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6" name="Equation" r:id="rId11" imgW="952200" imgH="152280" progId="Equation.3">
                  <p:embed/>
                </p:oleObj>
              </mc:Choice>
              <mc:Fallback>
                <p:oleObj name="Equation" r:id="rId11" imgW="952200" imgH="152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77456" y="4217618"/>
                        <a:ext cx="1835150" cy="29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354163"/>
              </p:ext>
            </p:extLst>
          </p:nvPr>
        </p:nvGraphicFramePr>
        <p:xfrm>
          <a:off x="5724525" y="6091238"/>
          <a:ext cx="1957388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7" name="Equation" r:id="rId13" imgW="1015920" imgH="152280" progId="Equation.3">
                  <p:embed/>
                </p:oleObj>
              </mc:Choice>
              <mc:Fallback>
                <p:oleObj name="Equation" r:id="rId13" imgW="1015920" imgH="1522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24525" y="6091238"/>
                        <a:ext cx="1957388" cy="293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2400" y="175260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" y="5464314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" y="3483114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537410"/>
            <a:ext cx="8610600" cy="533400"/>
          </a:xfrm>
        </p:spPr>
        <p:txBody>
          <a:bodyPr/>
          <a:lstStyle/>
          <a:p>
            <a:r>
              <a:rPr lang="en-US" altLang="en-US" sz="2800" dirty="0"/>
              <a:t>ROC (Receiver Operating Characteristic)</a:t>
            </a:r>
          </a:p>
        </p:txBody>
      </p:sp>
      <p:sp>
        <p:nvSpPr>
          <p:cNvPr id="174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graphical approach for displaying trade-off between detection rate and false alarm rate</a:t>
            </a:r>
          </a:p>
          <a:p>
            <a:r>
              <a:rPr lang="en-US" altLang="en-US" dirty="0"/>
              <a:t>Developed in 1950s for signal detection theory to analyze noisy signals </a:t>
            </a:r>
          </a:p>
          <a:p>
            <a:r>
              <a:rPr lang="en-US" altLang="en-US" dirty="0"/>
              <a:t>ROC curve plots TPR against FPR</a:t>
            </a:r>
          </a:p>
          <a:p>
            <a:pPr lvl="1"/>
            <a:r>
              <a:rPr lang="en-US" altLang="en-US" sz="2400" dirty="0"/>
              <a:t>Performance of a model represented as a point in an ROC </a:t>
            </a:r>
            <a:r>
              <a:rPr lang="en-US" altLang="en-US" sz="2400" dirty="0" smtClean="0"/>
              <a:t>curve</a:t>
            </a:r>
            <a:endParaRPr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4343400" cy="51816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2400" dirty="0"/>
              <a:t>(TPR,FPR):</a:t>
            </a:r>
          </a:p>
          <a:p>
            <a:r>
              <a:rPr lang="en-US" altLang="en-US" sz="2400" dirty="0"/>
              <a:t>(0,0): declare everything</a:t>
            </a:r>
            <a:br>
              <a:rPr lang="en-US" altLang="en-US" sz="2400" dirty="0"/>
            </a:br>
            <a:r>
              <a:rPr lang="en-US" altLang="en-US" sz="2400" dirty="0"/>
              <a:t>          to be negative class</a:t>
            </a:r>
          </a:p>
          <a:p>
            <a:r>
              <a:rPr lang="en-US" altLang="en-US" sz="2400" dirty="0"/>
              <a:t>(1,1): declare everything</a:t>
            </a:r>
            <a:br>
              <a:rPr lang="en-US" altLang="en-US" sz="2400" dirty="0"/>
            </a:br>
            <a:r>
              <a:rPr lang="en-US" altLang="en-US" sz="2400" dirty="0"/>
              <a:t>         to be positive class</a:t>
            </a:r>
          </a:p>
          <a:p>
            <a:r>
              <a:rPr lang="en-US" altLang="en-US" sz="2400" dirty="0"/>
              <a:t>(1,0): ideal</a:t>
            </a:r>
          </a:p>
          <a:p>
            <a:pPr>
              <a:buFont typeface="Monotype Sorts" pitchFamily="2" charset="2"/>
              <a:buNone/>
            </a:pPr>
            <a:endParaRPr lang="en-US" altLang="en-US" sz="2400" dirty="0"/>
          </a:p>
          <a:p>
            <a:r>
              <a:rPr lang="en-US" altLang="en-US" sz="2400" dirty="0"/>
              <a:t>Diagonal line:</a:t>
            </a:r>
          </a:p>
          <a:p>
            <a:pPr lvl="1"/>
            <a:r>
              <a:rPr lang="en-US" altLang="en-US" sz="2400" dirty="0"/>
              <a:t>Random guessing</a:t>
            </a:r>
          </a:p>
          <a:p>
            <a:pPr lvl="1"/>
            <a:r>
              <a:rPr lang="en-US" altLang="en-US" sz="2400" dirty="0"/>
              <a:t>Below diagonal line:</a:t>
            </a:r>
          </a:p>
          <a:p>
            <a:pPr marL="1255713" lvl="2" indent="-341313"/>
            <a:r>
              <a:rPr lang="en-US" altLang="en-US" sz="2000" dirty="0"/>
              <a:t>prediction is opposite </a:t>
            </a:r>
            <a:br>
              <a:rPr lang="en-US" altLang="en-US" sz="2000" dirty="0"/>
            </a:br>
            <a:r>
              <a:rPr lang="en-US" altLang="en-US" sz="2000" dirty="0"/>
              <a:t>of the true class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r="6557"/>
          <a:stretch>
            <a:fillRect/>
          </a:stretch>
        </p:blipFill>
        <p:spPr bwMode="auto">
          <a:xfrm>
            <a:off x="4267200" y="1143000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533400"/>
          </a:xfrm>
        </p:spPr>
        <p:txBody>
          <a:bodyPr/>
          <a:lstStyle/>
          <a:p>
            <a:r>
              <a:rPr lang="en-US" altLang="en-US"/>
              <a:t>ROC (Receiver Operating Characteristic)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To draw ROC curve, classifier must produce continuous-valued output </a:t>
            </a:r>
          </a:p>
          <a:p>
            <a:pPr lvl="1"/>
            <a:r>
              <a:rPr lang="en-US" altLang="en-US" sz="2000" dirty="0"/>
              <a:t>Outputs are used to rank test records, from the most likely positive class record to the least likely positive class </a:t>
            </a:r>
            <a:r>
              <a:rPr lang="en-US" altLang="en-US" sz="2000" dirty="0" smtClean="0"/>
              <a:t>record</a:t>
            </a:r>
          </a:p>
          <a:p>
            <a:pPr lvl="1"/>
            <a:r>
              <a:rPr lang="en-US" altLang="en-US" sz="2000" dirty="0" smtClean="0"/>
              <a:t>By using different thresholds on this value, we can  </a:t>
            </a:r>
            <a:r>
              <a:rPr lang="en-US" altLang="en-US" sz="2000" dirty="0"/>
              <a:t>create different variations </a:t>
            </a:r>
            <a:r>
              <a:rPr lang="en-US" altLang="en-US" sz="2000" dirty="0" smtClean="0"/>
              <a:t>of the classifier with </a:t>
            </a:r>
            <a:r>
              <a:rPr lang="en-US" altLang="en-US" sz="2000" dirty="0"/>
              <a:t>TPR/FPR tradeoffs  </a:t>
            </a:r>
          </a:p>
          <a:p>
            <a:r>
              <a:rPr lang="en-US" altLang="en-US" sz="2400" dirty="0"/>
              <a:t>Many classifiers produce only discrete outputs (i.e., predicted class)</a:t>
            </a:r>
          </a:p>
          <a:p>
            <a:pPr lvl="1"/>
            <a:r>
              <a:rPr lang="en-US" altLang="en-US" sz="2400" dirty="0"/>
              <a:t>How to get continuous-valued outputs?</a:t>
            </a:r>
          </a:p>
          <a:p>
            <a:pPr marL="1255713" lvl="2" indent="-341313"/>
            <a:r>
              <a:rPr lang="en-US" altLang="en-US" sz="2000" dirty="0"/>
              <a:t>Decision trees, rule-based classifiers, neural networks, Bayesian classifiers, k-nearest neighbors, SVM</a:t>
            </a:r>
          </a:p>
          <a:p>
            <a:pPr lvl="1"/>
            <a:endParaRPr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/>
              <a:t>ROC Curve Example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r="5714"/>
          <a:stretch>
            <a:fillRect/>
          </a:stretch>
        </p:blipFill>
        <p:spPr bwMode="auto">
          <a:xfrm>
            <a:off x="0" y="1951632"/>
            <a:ext cx="43434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5273675" y="3886200"/>
            <a:ext cx="76200" cy="76200"/>
          </a:xfrm>
          <a:prstGeom prst="ellipse">
            <a:avLst/>
          </a:prstGeom>
          <a:solidFill>
            <a:srgbClr val="00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81000" y="1902728"/>
            <a:ext cx="8534400" cy="4659313"/>
            <a:chOff x="288" y="1056"/>
            <a:chExt cx="5376" cy="2935"/>
          </a:xfrm>
        </p:grpSpPr>
        <p:pic>
          <p:nvPicPr>
            <p:cNvPr id="22535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9" r="6557"/>
            <a:stretch>
              <a:fillRect/>
            </a:stretch>
          </p:blipFill>
          <p:spPr bwMode="auto">
            <a:xfrm>
              <a:off x="2736" y="1056"/>
              <a:ext cx="2928" cy="2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6" name="Text Box 7"/>
            <p:cNvSpPr txBox="1">
              <a:spLocks noChangeArrowheads="1"/>
            </p:cNvSpPr>
            <p:nvPr/>
          </p:nvSpPr>
          <p:spPr bwMode="auto">
            <a:xfrm>
              <a:off x="288" y="3453"/>
              <a:ext cx="3360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itchFamily="2" charset="2"/>
                <a:buChar char="u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dirty="0"/>
                <a:t>At threshold t:</a:t>
              </a:r>
            </a:p>
            <a:p>
              <a:pPr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1" dirty="0"/>
                <a:t>TPR=0.5</a:t>
              </a:r>
              <a:r>
                <a:rPr lang="en-US" altLang="en-US" sz="2000" dirty="0"/>
                <a:t>, FNR=0.5, </a:t>
              </a:r>
              <a:r>
                <a:rPr lang="en-US" altLang="en-US" sz="2000" b="1" dirty="0"/>
                <a:t>FPR=0.12</a:t>
              </a:r>
              <a:r>
                <a:rPr lang="en-US" altLang="en-US" sz="2000" dirty="0"/>
                <a:t>, TNR=0.88</a:t>
              </a:r>
            </a:p>
          </p:txBody>
        </p:sp>
        <p:sp>
          <p:nvSpPr>
            <p:cNvPr id="22537" name="Line 8"/>
            <p:cNvSpPr>
              <a:spLocks noChangeShapeType="1"/>
            </p:cNvSpPr>
            <p:nvPr/>
          </p:nvSpPr>
          <p:spPr bwMode="auto">
            <a:xfrm flipV="1">
              <a:off x="2160" y="2544"/>
              <a:ext cx="1104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34" name="Text Box 9"/>
          <p:cNvSpPr txBox="1">
            <a:spLocks noChangeArrowheads="1"/>
          </p:cNvSpPr>
          <p:nvPr/>
        </p:nvSpPr>
        <p:spPr bwMode="auto">
          <a:xfrm>
            <a:off x="228600" y="1312464"/>
            <a:ext cx="82296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spcBef>
                <a:spcPct val="50000"/>
              </a:spcBef>
              <a:spcAft>
                <a:spcPct val="0"/>
              </a:spcAft>
              <a:buClrTx/>
              <a:buSzTx/>
            </a:pPr>
            <a:r>
              <a:rPr lang="en-US" altLang="en-US" sz="1800" dirty="0" smtClean="0"/>
              <a:t>1-dimensional </a:t>
            </a:r>
            <a:r>
              <a:rPr lang="en-US" altLang="en-US" sz="1800" dirty="0"/>
              <a:t>data set containing 2 classes (positive and </a:t>
            </a:r>
            <a:r>
              <a:rPr lang="en-US" altLang="en-US" sz="1800" dirty="0" smtClean="0"/>
              <a:t>negative)</a:t>
            </a:r>
          </a:p>
          <a:p>
            <a:pPr marL="285750" indent="-285750">
              <a:spcBef>
                <a:spcPct val="50000"/>
              </a:spcBef>
              <a:spcAft>
                <a:spcPct val="0"/>
              </a:spcAft>
              <a:buClrTx/>
              <a:buSzTx/>
            </a:pPr>
            <a:r>
              <a:rPr lang="en-US" altLang="en-US" sz="1800" dirty="0" smtClean="0"/>
              <a:t>Any </a:t>
            </a:r>
            <a:r>
              <a:rPr lang="en-US" altLang="en-US" sz="1800" dirty="0"/>
              <a:t>points located at x &gt; t is classified as positive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 dirty="0"/>
              <a:t>How to Construct an ROC curve</a:t>
            </a:r>
          </a:p>
        </p:txBody>
      </p:sp>
      <p:graphicFrame>
        <p:nvGraphicFramePr>
          <p:cNvPr id="133222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313939"/>
              </p:ext>
            </p:extLst>
          </p:nvPr>
        </p:nvGraphicFramePr>
        <p:xfrm>
          <a:off x="381000" y="1773071"/>
          <a:ext cx="3886200" cy="4064004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Instance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Score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True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629" name="Text Box 53"/>
          <p:cNvSpPr txBox="1">
            <a:spLocks noChangeArrowheads="1"/>
          </p:cNvSpPr>
          <p:nvPr/>
        </p:nvSpPr>
        <p:spPr bwMode="auto">
          <a:xfrm>
            <a:off x="4495800" y="1417638"/>
            <a:ext cx="4648200" cy="506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7663" indent="-347663">
              <a:spcBef>
                <a:spcPts val="5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b="0" dirty="0"/>
              <a:t>Use a classifier that produces a continuous-valued score for each instance</a:t>
            </a:r>
          </a:p>
          <a:p>
            <a:pPr marL="804863" lvl="1" indent="-347663">
              <a:spcBef>
                <a:spcPts val="5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0" dirty="0"/>
              <a:t>The more likely it is for the instance to be in the + class, the higher the score</a:t>
            </a:r>
          </a:p>
          <a:p>
            <a:pPr marL="347663" indent="-347663">
              <a:spcBef>
                <a:spcPts val="5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b="0" dirty="0"/>
              <a:t>Sort the instances in decreasing order according to the score </a:t>
            </a:r>
          </a:p>
          <a:p>
            <a:pPr marL="347663" indent="-347663">
              <a:spcBef>
                <a:spcPts val="5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b="0" dirty="0"/>
              <a:t>Apply a threshold at each unique value of the score</a:t>
            </a:r>
          </a:p>
          <a:p>
            <a:pPr marL="347663" indent="-347663">
              <a:spcBef>
                <a:spcPts val="5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200" b="0" dirty="0"/>
              <a:t>Count the number of TP, FP, </a:t>
            </a:r>
            <a:br>
              <a:rPr lang="en-US" altLang="en-US" sz="2200" b="0" dirty="0"/>
            </a:br>
            <a:r>
              <a:rPr lang="en-US" altLang="en-US" sz="2200" b="0" dirty="0"/>
              <a:t>TN, FN at each threshold</a:t>
            </a:r>
          </a:p>
          <a:p>
            <a:pPr marL="685800" lvl="1" indent="-228600">
              <a:spcBef>
                <a:spcPts val="5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0" dirty="0"/>
              <a:t>TPR = TP/(TP+FN)</a:t>
            </a:r>
          </a:p>
          <a:p>
            <a:pPr marL="685800" lvl="1" indent="-228600">
              <a:spcBef>
                <a:spcPts val="5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0" dirty="0"/>
              <a:t>FPR = FP/(FP + TN)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4825" y="413641"/>
            <a:ext cx="8229600" cy="1143000"/>
          </a:xfrm>
        </p:spPr>
        <p:txBody>
          <a:bodyPr/>
          <a:lstStyle/>
          <a:p>
            <a:pPr algn="l"/>
            <a:r>
              <a:rPr lang="en-US" altLang="en-US" sz="3600" dirty="0"/>
              <a:t>How to construct an ROC curve</a:t>
            </a:r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915517"/>
              </p:ext>
            </p:extLst>
          </p:nvPr>
        </p:nvGraphicFramePr>
        <p:xfrm>
          <a:off x="1390650" y="1421645"/>
          <a:ext cx="645795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0" name="Document" r:id="rId3" imgW="10594848" imgH="3913632" progId="Word.Document.8">
                  <p:embed/>
                </p:oleObj>
              </mc:Choice>
              <mc:Fallback>
                <p:oleObj name="Document" r:id="rId3" imgW="10594848" imgH="391363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1421645"/>
                        <a:ext cx="6457950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5128" r="3847" b="5128"/>
          <a:stretch>
            <a:fillRect/>
          </a:stretch>
        </p:blipFill>
        <p:spPr bwMode="auto">
          <a:xfrm>
            <a:off x="1905000" y="3790646"/>
            <a:ext cx="3704230" cy="2758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609600" y="1754246"/>
            <a:ext cx="1295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dirty="0"/>
              <a:t>Threshold &gt;= 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03746" y="4271208"/>
            <a:ext cx="1828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/>
              <a:t>ROC Curve:</a:t>
            </a: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1066800" y="3250445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>
            <a:off x="1066800" y="3555245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580" y="3935766"/>
            <a:ext cx="1427731" cy="2613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75314" y="561241"/>
            <a:ext cx="8229600" cy="1143000"/>
          </a:xfrm>
        </p:spPr>
        <p:txBody>
          <a:bodyPr/>
          <a:lstStyle/>
          <a:p>
            <a:pPr algn="l"/>
            <a:r>
              <a:rPr lang="en-US" altLang="en-US" sz="4000" dirty="0"/>
              <a:t>Using ROC for Model Comparison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8220"/>
          <a:stretch>
            <a:fillRect/>
          </a:stretch>
        </p:blipFill>
        <p:spPr bwMode="auto">
          <a:xfrm>
            <a:off x="76200" y="1396624"/>
            <a:ext cx="525780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5562600" y="1490426"/>
            <a:ext cx="3581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8001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itchFamily="2" charset="2"/>
              <a:buChar char="u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b="0" dirty="0"/>
              <a:t>No model consistently outperforms the other</a:t>
            </a:r>
          </a:p>
          <a:p>
            <a:pPr lvl="1">
              <a:buSzPct val="75000"/>
              <a:buFont typeface="Monotype Sorts" pitchFamily="2" charset="2"/>
              <a:buChar char="l"/>
            </a:pPr>
            <a:r>
              <a:rPr lang="en-US" altLang="en-US" sz="2000" b="0" dirty="0"/>
              <a:t>M</a:t>
            </a:r>
            <a:r>
              <a:rPr lang="en-US" altLang="en-US" sz="2000" b="0" baseline="-25000" dirty="0"/>
              <a:t>1</a:t>
            </a:r>
            <a:r>
              <a:rPr lang="en-US" altLang="en-US" sz="2000" b="0" dirty="0"/>
              <a:t> is better for small FPR</a:t>
            </a:r>
          </a:p>
          <a:p>
            <a:pPr lvl="1">
              <a:buSzPct val="75000"/>
              <a:buFont typeface="Monotype Sorts" pitchFamily="2" charset="2"/>
              <a:buChar char="l"/>
            </a:pPr>
            <a:r>
              <a:rPr lang="en-US" altLang="en-US" sz="2000" b="0" dirty="0"/>
              <a:t>M</a:t>
            </a:r>
            <a:r>
              <a:rPr lang="en-US" altLang="en-US" sz="2000" b="0" baseline="-25000" dirty="0"/>
              <a:t>2</a:t>
            </a:r>
            <a:r>
              <a:rPr lang="en-US" altLang="en-US" sz="2000" b="0" dirty="0"/>
              <a:t> is better for large FPR</a:t>
            </a:r>
          </a:p>
          <a:p>
            <a:pPr lvl="1">
              <a:buSzPct val="75000"/>
              <a:buFont typeface="Monotype Sorts" pitchFamily="2" charset="2"/>
              <a:buNone/>
            </a:pPr>
            <a:endParaRPr lang="en-US" altLang="en-US" sz="900" b="0" dirty="0"/>
          </a:p>
          <a:p>
            <a:r>
              <a:rPr lang="en-US" altLang="en-US" sz="2000" b="0" dirty="0"/>
              <a:t>Area Under the ROC </a:t>
            </a:r>
            <a:r>
              <a:rPr lang="en-US" altLang="en-US" sz="2000" b="0" dirty="0" smtClean="0"/>
              <a:t>curve (AUC)</a:t>
            </a:r>
            <a:endParaRPr lang="en-US" altLang="en-US" sz="2000" b="0" dirty="0"/>
          </a:p>
          <a:p>
            <a:pPr lvl="1">
              <a:buSzPct val="75000"/>
              <a:buFont typeface="Monotype Sorts" pitchFamily="2" charset="2"/>
              <a:buChar char="l"/>
            </a:pPr>
            <a:r>
              <a:rPr lang="en-US" altLang="en-US" sz="1800" b="0" dirty="0"/>
              <a:t>Ideal: </a:t>
            </a:r>
          </a:p>
          <a:p>
            <a:pPr lvl="2">
              <a:buClr>
                <a:schemeClr val="tx1"/>
              </a:buClr>
              <a:buSzPct val="75000"/>
              <a:buFont typeface="Wingdings" pitchFamily="2" charset="2"/>
              <a:buChar char="§"/>
            </a:pPr>
            <a:r>
              <a:rPr lang="en-US" altLang="en-US" sz="1800" b="0" dirty="0"/>
              <a:t> Area = 1</a:t>
            </a:r>
          </a:p>
          <a:p>
            <a:pPr lvl="1">
              <a:buSzPct val="75000"/>
              <a:buFont typeface="Monotype Sorts" pitchFamily="2" charset="2"/>
              <a:buChar char="l"/>
            </a:pPr>
            <a:r>
              <a:rPr lang="en-US" altLang="en-US" sz="1800" b="0" dirty="0"/>
              <a:t>Random guess:</a:t>
            </a:r>
          </a:p>
          <a:p>
            <a:pPr lvl="2">
              <a:buClr>
                <a:schemeClr val="tx1"/>
              </a:buClr>
              <a:buSzPct val="75000"/>
              <a:buFont typeface="Wingdings" pitchFamily="2" charset="2"/>
              <a:buChar char="§"/>
            </a:pPr>
            <a:r>
              <a:rPr lang="en-US" altLang="en-US" sz="1800" b="0" dirty="0"/>
              <a:t> Area = 0.5</a:t>
            </a:r>
          </a:p>
        </p:txBody>
      </p:sp>
    </p:spTree>
    <p:extLst>
      <p:ext uri="{BB962C8B-B14F-4D97-AF65-F5344CB8AC3E}">
        <p14:creationId xmlns:p14="http://schemas.microsoft.com/office/powerpoint/2010/main" val="168167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 smtClean="0"/>
              <a:t>Dealing with Imbalanced Classes - Summary</a:t>
            </a:r>
            <a:endParaRPr lang="en-US" altLang="en-US" sz="2400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 smtClean="0"/>
              <a:t>Many measures exists, but none of them may be ideal in all situations</a:t>
            </a:r>
          </a:p>
          <a:p>
            <a:pPr lvl="1"/>
            <a:r>
              <a:rPr lang="en-US" altLang="en-US" sz="1800" dirty="0" smtClean="0"/>
              <a:t>Random classifiers can have high value for many of these measures</a:t>
            </a:r>
          </a:p>
          <a:p>
            <a:pPr lvl="1"/>
            <a:r>
              <a:rPr lang="en-US" altLang="en-US" sz="1800" dirty="0" smtClean="0"/>
              <a:t>TPR/FPR provides important information but may not be sufficient by itself in many practical scenarios</a:t>
            </a:r>
            <a:endParaRPr lang="en-US" altLang="en-US" sz="1800" dirty="0"/>
          </a:p>
          <a:p>
            <a:pPr lvl="1"/>
            <a:r>
              <a:rPr lang="en-US" altLang="en-US" sz="2000" dirty="0" smtClean="0"/>
              <a:t>Given two classifiers, sometimes you can tell that one of them is strictly better than the other</a:t>
            </a:r>
          </a:p>
          <a:p>
            <a:pPr lvl="2"/>
            <a:r>
              <a:rPr lang="en-US" altLang="en-US" sz="1400" dirty="0" smtClean="0"/>
              <a:t>C1 is strictly better than C2 if C1 has strictly better TPR and FPR relative to C2 (or same TPR and better FPR, and vice versa)</a:t>
            </a:r>
          </a:p>
          <a:p>
            <a:pPr lvl="1"/>
            <a:r>
              <a:rPr lang="en-US" altLang="en-US" sz="1800" dirty="0" smtClean="0"/>
              <a:t>Even if C1 is strictly better than C2, C1’s F-value can be worse than C2’s if they are evaluated on data sets with different imbalances</a:t>
            </a:r>
          </a:p>
          <a:p>
            <a:pPr lvl="1"/>
            <a:r>
              <a:rPr lang="en-US" altLang="en-US" sz="1800" dirty="0" smtClean="0"/>
              <a:t>Classifier C1 can be better or worse than C2 depending on the scenario at hand (class imbalance, importance of TP vs </a:t>
            </a:r>
            <a:r>
              <a:rPr lang="en-US" altLang="en-US" sz="1800" smtClean="0"/>
              <a:t>FP, </a:t>
            </a:r>
            <a:r>
              <a:rPr lang="en-US" altLang="en-US" sz="1800" dirty="0" smtClean="0"/>
              <a:t>cost/time tradeoffs)</a:t>
            </a:r>
          </a:p>
          <a:p>
            <a:pPr marL="457200" lvl="1" indent="0">
              <a:buNone/>
            </a:pPr>
            <a:endParaRPr lang="en-US" altLang="en-US" sz="1800" dirty="0"/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836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" y="450850"/>
            <a:ext cx="8280400" cy="533400"/>
          </a:xfrm>
        </p:spPr>
        <p:txBody>
          <a:bodyPr/>
          <a:lstStyle/>
          <a:p>
            <a:r>
              <a:rPr lang="en-US" altLang="en-US" sz="2400" dirty="0" smtClean="0"/>
              <a:t>Which Classifier is better?</a:t>
            </a:r>
            <a:endParaRPr lang="en-US" altLang="en-US" sz="2400" dirty="0"/>
          </a:p>
        </p:txBody>
      </p:sp>
      <p:graphicFrame>
        <p:nvGraphicFramePr>
          <p:cNvPr id="16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203848"/>
              </p:ext>
            </p:extLst>
          </p:nvPr>
        </p:nvGraphicFramePr>
        <p:xfrm>
          <a:off x="5711825" y="1346200"/>
          <a:ext cx="24209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2" name="Equation" r:id="rId3" imgW="1384200" imgH="634680" progId="Equation.3">
                  <p:embed/>
                </p:oleObj>
              </mc:Choice>
              <mc:Fallback>
                <p:oleObj name="Equation" r:id="rId3" imgW="138420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825" y="1346200"/>
                        <a:ext cx="2420938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0" name="Group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33466"/>
              </p:ext>
            </p:extLst>
          </p:nvPr>
        </p:nvGraphicFramePr>
        <p:xfrm>
          <a:off x="304800" y="1486472"/>
          <a:ext cx="4876800" cy="1371599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44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447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99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06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4767952"/>
              </p:ext>
            </p:extLst>
          </p:nvPr>
        </p:nvGraphicFramePr>
        <p:xfrm>
          <a:off x="304800" y="3315272"/>
          <a:ext cx="4876800" cy="1323976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65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7881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17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7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41117"/>
              </p:ext>
            </p:extLst>
          </p:nvPr>
        </p:nvGraphicFramePr>
        <p:xfrm>
          <a:off x="304800" y="5144072"/>
          <a:ext cx="4876800" cy="1371600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44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447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99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06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57" name="Object 2"/>
          <p:cNvGraphicFramePr>
            <a:graphicFrameLocks noChangeAspect="1"/>
          </p:cNvGraphicFramePr>
          <p:nvPr>
            <p:extLst/>
          </p:nvPr>
        </p:nvGraphicFramePr>
        <p:xfrm>
          <a:off x="5711825" y="2971800"/>
          <a:ext cx="25892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3" name="Equation" r:id="rId5" imgW="1460160" imgH="634680" progId="Equation.3">
                  <p:embed/>
                </p:oleObj>
              </mc:Choice>
              <mc:Fallback>
                <p:oleObj name="Equation" r:id="rId5" imgW="14601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825" y="2971800"/>
                        <a:ext cx="25892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58" name="Object 3"/>
          <p:cNvGraphicFramePr>
            <a:graphicFrameLocks noChangeAspect="1"/>
          </p:cNvGraphicFramePr>
          <p:nvPr>
            <p:extLst/>
          </p:nvPr>
        </p:nvGraphicFramePr>
        <p:xfrm>
          <a:off x="5705475" y="4876800"/>
          <a:ext cx="2806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4" name="Equation" r:id="rId7" imgW="1460160" imgH="634680" progId="Equation.3">
                  <p:embed/>
                </p:oleObj>
              </mc:Choice>
              <mc:Fallback>
                <p:oleObj name="Equation" r:id="rId7" imgW="14601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475" y="4876800"/>
                        <a:ext cx="28067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264446"/>
              </p:ext>
            </p:extLst>
          </p:nvPr>
        </p:nvGraphicFramePr>
        <p:xfrm>
          <a:off x="5713413" y="2293453"/>
          <a:ext cx="1981200" cy="660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5" name="Equation" r:id="rId9" imgW="1028520" imgH="380880" progId="Equation.3">
                  <p:embed/>
                </p:oleObj>
              </mc:Choice>
              <mc:Fallback>
                <p:oleObj name="Equation" r:id="rId9" imgW="102852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13413" y="2293453"/>
                        <a:ext cx="1981200" cy="660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310076"/>
              </p:ext>
            </p:extLst>
          </p:nvPr>
        </p:nvGraphicFramePr>
        <p:xfrm>
          <a:off x="5705475" y="3907174"/>
          <a:ext cx="198278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6" name="Equation" r:id="rId11" imgW="1028520" imgH="380880" progId="Equation.3">
                  <p:embed/>
                </p:oleObj>
              </mc:Choice>
              <mc:Fallback>
                <p:oleObj name="Equation" r:id="rId11" imgW="102852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05475" y="3907174"/>
                        <a:ext cx="1982787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713413" y="5872163"/>
          <a:ext cx="19812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7" name="Equation" r:id="rId13" imgW="1028520" imgH="380880" progId="Equation.3">
                  <p:embed/>
                </p:oleObj>
              </mc:Choice>
              <mc:Fallback>
                <p:oleObj name="Equation" r:id="rId13" imgW="102852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13413" y="5872163"/>
                        <a:ext cx="198120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610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34772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</a:t>
            </a:r>
            <a:r>
              <a:rPr lang="en-US" sz="2400" dirty="0" smtClean="0"/>
              <a:t>zip </a:t>
            </a:r>
            <a:r>
              <a:rPr lang="en-US" sz="2400" dirty="0"/>
              <a:t>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counts, elapsed time (e.g., time to run a race)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4648" y="302525"/>
            <a:ext cx="8280400" cy="789296"/>
          </a:xfrm>
        </p:spPr>
        <p:txBody>
          <a:bodyPr/>
          <a:lstStyle/>
          <a:p>
            <a:r>
              <a:rPr lang="en-US" altLang="en-US" sz="2400" dirty="0" smtClean="0"/>
              <a:t>Which </a:t>
            </a:r>
            <a:r>
              <a:rPr lang="en-US" altLang="en-US" sz="2400" dirty="0" err="1" smtClean="0"/>
              <a:t>Classifer</a:t>
            </a:r>
            <a:r>
              <a:rPr lang="en-US" altLang="en-US" sz="2400" dirty="0" smtClean="0"/>
              <a:t> is better? </a:t>
            </a:r>
            <a:br>
              <a:rPr lang="en-US" altLang="en-US" sz="2400" dirty="0" smtClean="0"/>
            </a:br>
            <a:r>
              <a:rPr lang="en-US" altLang="en-US" sz="2000" dirty="0" smtClean="0"/>
              <a:t>Medium Skew case</a:t>
            </a:r>
            <a:endParaRPr lang="en-US" altLang="en-US" sz="2000" dirty="0"/>
          </a:p>
        </p:txBody>
      </p:sp>
      <p:graphicFrame>
        <p:nvGraphicFramePr>
          <p:cNvPr id="16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137608"/>
              </p:ext>
            </p:extLst>
          </p:nvPr>
        </p:nvGraphicFramePr>
        <p:xfrm>
          <a:off x="5711825" y="1361174"/>
          <a:ext cx="24209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6" name="Equation" r:id="rId3" imgW="1384200" imgH="634680" progId="Equation.3">
                  <p:embed/>
                </p:oleObj>
              </mc:Choice>
              <mc:Fallback>
                <p:oleObj name="Equation" r:id="rId3" imgW="138420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825" y="1361174"/>
                        <a:ext cx="2420938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0" name="Group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611015"/>
              </p:ext>
            </p:extLst>
          </p:nvPr>
        </p:nvGraphicFramePr>
        <p:xfrm>
          <a:off x="304800" y="1459176"/>
          <a:ext cx="4876800" cy="1371599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44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447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99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06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1193302"/>
              </p:ext>
            </p:extLst>
          </p:nvPr>
        </p:nvGraphicFramePr>
        <p:xfrm>
          <a:off x="304800" y="3287976"/>
          <a:ext cx="4876800" cy="1323976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65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7881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17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7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640435"/>
              </p:ext>
            </p:extLst>
          </p:nvPr>
        </p:nvGraphicFramePr>
        <p:xfrm>
          <a:off x="304800" y="5116776"/>
          <a:ext cx="4876800" cy="1371600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44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447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99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06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5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18274"/>
              </p:ext>
            </p:extLst>
          </p:nvPr>
        </p:nvGraphicFramePr>
        <p:xfrm>
          <a:off x="5711825" y="3074633"/>
          <a:ext cx="25892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7" name="Equation" r:id="rId5" imgW="1460160" imgH="634680" progId="Equation.3">
                  <p:embed/>
                </p:oleObj>
              </mc:Choice>
              <mc:Fallback>
                <p:oleObj name="Equation" r:id="rId5" imgW="14601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825" y="3074633"/>
                        <a:ext cx="25892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58" name="Object 3"/>
          <p:cNvGraphicFramePr>
            <a:graphicFrameLocks noChangeAspect="1"/>
          </p:cNvGraphicFramePr>
          <p:nvPr>
            <p:extLst/>
          </p:nvPr>
        </p:nvGraphicFramePr>
        <p:xfrm>
          <a:off x="5705475" y="4876800"/>
          <a:ext cx="2806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8" name="Equation" r:id="rId7" imgW="1460160" imgH="634680" progId="Equation.3">
                  <p:embed/>
                </p:oleObj>
              </mc:Choice>
              <mc:Fallback>
                <p:oleObj name="Equation" r:id="rId7" imgW="14601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475" y="4876800"/>
                        <a:ext cx="28067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502110"/>
              </p:ext>
            </p:extLst>
          </p:nvPr>
        </p:nvGraphicFramePr>
        <p:xfrm>
          <a:off x="5713413" y="2269224"/>
          <a:ext cx="1981200" cy="660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9" name="Equation" r:id="rId9" imgW="1028520" imgH="380880" progId="Equation.3">
                  <p:embed/>
                </p:oleObj>
              </mc:Choice>
              <mc:Fallback>
                <p:oleObj name="Equation" r:id="rId9" imgW="102852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13413" y="2269224"/>
                        <a:ext cx="1981200" cy="660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991016"/>
              </p:ext>
            </p:extLst>
          </p:nvPr>
        </p:nvGraphicFramePr>
        <p:xfrm>
          <a:off x="5705475" y="4066204"/>
          <a:ext cx="198278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0" name="Equation" r:id="rId11" imgW="1028520" imgH="380880" progId="Equation.3">
                  <p:embed/>
                </p:oleObj>
              </mc:Choice>
              <mc:Fallback>
                <p:oleObj name="Equation" r:id="rId11" imgW="102852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05475" y="4066204"/>
                        <a:ext cx="1982787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713413" y="5872163"/>
          <a:ext cx="19812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1" name="Equation" r:id="rId13" imgW="1028520" imgH="380880" progId="Equation.3">
                  <p:embed/>
                </p:oleObj>
              </mc:Choice>
              <mc:Fallback>
                <p:oleObj name="Equation" r:id="rId13" imgW="102852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13413" y="5872163"/>
                        <a:ext cx="198120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638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14325"/>
            <a:ext cx="8280400" cy="838200"/>
          </a:xfrm>
        </p:spPr>
        <p:txBody>
          <a:bodyPr/>
          <a:lstStyle/>
          <a:p>
            <a:r>
              <a:rPr lang="en-US" altLang="en-US" sz="2400" dirty="0" smtClean="0"/>
              <a:t>Which </a:t>
            </a:r>
            <a:r>
              <a:rPr lang="en-US" altLang="en-US" sz="2400" dirty="0" err="1" smtClean="0"/>
              <a:t>Classifer</a:t>
            </a:r>
            <a:r>
              <a:rPr lang="en-US" altLang="en-US" sz="2400" dirty="0" smtClean="0"/>
              <a:t> is better?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2000" dirty="0" smtClean="0"/>
              <a:t>High Skew case</a:t>
            </a:r>
            <a:endParaRPr lang="en-US" altLang="en-US" sz="2000" dirty="0"/>
          </a:p>
        </p:txBody>
      </p:sp>
      <p:graphicFrame>
        <p:nvGraphicFramePr>
          <p:cNvPr id="16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84393"/>
              </p:ext>
            </p:extLst>
          </p:nvPr>
        </p:nvGraphicFramePr>
        <p:xfrm>
          <a:off x="5711825" y="1371600"/>
          <a:ext cx="242093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0" name="Equation" r:id="rId3" imgW="1384200" imgH="634680" progId="Equation.3">
                  <p:embed/>
                </p:oleObj>
              </mc:Choice>
              <mc:Fallback>
                <p:oleObj name="Equation" r:id="rId3" imgW="138420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825" y="1371600"/>
                        <a:ext cx="2420938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60" name="Group 4"/>
          <p:cNvGraphicFramePr>
            <a:graphicFrameLocks noGrp="1"/>
          </p:cNvGraphicFramePr>
          <p:nvPr>
            <p:ph idx="1"/>
            <p:extLst/>
          </p:nvPr>
        </p:nvGraphicFramePr>
        <p:xfrm>
          <a:off x="304800" y="1295400"/>
          <a:ext cx="4876800" cy="1371599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44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447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99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06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9900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Group 4"/>
          <p:cNvGraphicFramePr>
            <a:graphicFrameLocks/>
          </p:cNvGraphicFramePr>
          <p:nvPr>
            <p:extLst/>
          </p:nvPr>
        </p:nvGraphicFramePr>
        <p:xfrm>
          <a:off x="304800" y="3124200"/>
          <a:ext cx="4876800" cy="1323976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065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7881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17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77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9000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"/>
          <p:cNvGraphicFramePr>
            <a:graphicFrameLocks/>
          </p:cNvGraphicFramePr>
          <p:nvPr>
            <p:extLst/>
          </p:nvPr>
        </p:nvGraphicFramePr>
        <p:xfrm>
          <a:off x="304800" y="4953000"/>
          <a:ext cx="4876800" cy="1371600"/>
        </p:xfrm>
        <a:graphic>
          <a:graphicData uri="http://schemas.openxmlformats.org/drawingml/2006/table">
            <a:tbl>
              <a:tblPr/>
              <a:tblGrid>
                <a:gridCol w="1218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01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188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244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PREDICTED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447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ACTUAL</a:t>
                      </a:r>
                      <a:b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99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06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Class=No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9900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5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18491"/>
              </p:ext>
            </p:extLst>
          </p:nvPr>
        </p:nvGraphicFramePr>
        <p:xfrm>
          <a:off x="5711825" y="3053688"/>
          <a:ext cx="25892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1" name="Equation" r:id="rId5" imgW="1460160" imgH="634680" progId="Equation.3">
                  <p:embed/>
                </p:oleObj>
              </mc:Choice>
              <mc:Fallback>
                <p:oleObj name="Equation" r:id="rId5" imgW="14601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825" y="3053688"/>
                        <a:ext cx="25892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58" name="Object 3"/>
          <p:cNvGraphicFramePr>
            <a:graphicFrameLocks noChangeAspect="1"/>
          </p:cNvGraphicFramePr>
          <p:nvPr>
            <p:extLst/>
          </p:nvPr>
        </p:nvGraphicFramePr>
        <p:xfrm>
          <a:off x="5705475" y="4876800"/>
          <a:ext cx="2806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2" name="Equation" r:id="rId7" imgW="1460160" imgH="634680" progId="Equation.3">
                  <p:embed/>
                </p:oleObj>
              </mc:Choice>
              <mc:Fallback>
                <p:oleObj name="Equation" r:id="rId7" imgW="146016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475" y="4876800"/>
                        <a:ext cx="280670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223170"/>
              </p:ext>
            </p:extLst>
          </p:nvPr>
        </p:nvGraphicFramePr>
        <p:xfrm>
          <a:off x="5705475" y="2278657"/>
          <a:ext cx="2078037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3" name="Equation" r:id="rId9" imgW="1079280" imgH="380880" progId="Equation.3">
                  <p:embed/>
                </p:oleObj>
              </mc:Choice>
              <mc:Fallback>
                <p:oleObj name="Equation" r:id="rId9" imgW="107928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05475" y="2278657"/>
                        <a:ext cx="2078037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087898"/>
              </p:ext>
            </p:extLst>
          </p:nvPr>
        </p:nvGraphicFramePr>
        <p:xfrm>
          <a:off x="5722915" y="3973776"/>
          <a:ext cx="208121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4" name="Equation" r:id="rId11" imgW="1079280" imgH="380880" progId="Equation.3">
                  <p:embed/>
                </p:oleObj>
              </mc:Choice>
              <mc:Fallback>
                <p:oleObj name="Equation" r:id="rId11" imgW="107928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22915" y="3973776"/>
                        <a:ext cx="2081213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713413" y="5872163"/>
          <a:ext cx="19812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35" name="Equation" r:id="rId13" imgW="1028520" imgH="380880" progId="Equation.3">
                  <p:embed/>
                </p:oleObj>
              </mc:Choice>
              <mc:Fallback>
                <p:oleObj name="Equation" r:id="rId13" imgW="1028520" imgH="380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13413" y="5872163"/>
                        <a:ext cx="1981200" cy="73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661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Challenges of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436427"/>
            <a:ext cx="8229600" cy="4868120"/>
          </a:xfrm>
        </p:spPr>
        <p:txBody>
          <a:bodyPr>
            <a:noAutofit/>
          </a:bodyPr>
          <a:lstStyle/>
          <a:p>
            <a:r>
              <a:rPr lang="en-IN" sz="2800" dirty="0" smtClean="0"/>
              <a:t>Training Data</a:t>
            </a:r>
          </a:p>
          <a:p>
            <a:pPr lvl="1">
              <a:spcBef>
                <a:spcPts val="750"/>
              </a:spcBef>
            </a:pPr>
            <a:r>
              <a:rPr lang="en-IN" sz="2400" dirty="0" smtClean="0"/>
              <a:t>Insufficient</a:t>
            </a:r>
          </a:p>
          <a:p>
            <a:pPr lvl="1">
              <a:spcBef>
                <a:spcPts val="750"/>
              </a:spcBef>
            </a:pPr>
            <a:r>
              <a:rPr lang="en-IN" sz="2400" dirty="0" smtClean="0"/>
              <a:t>Non representative </a:t>
            </a:r>
          </a:p>
          <a:p>
            <a:r>
              <a:rPr lang="en-IN" sz="2800" dirty="0" smtClean="0"/>
              <a:t>Model Selection</a:t>
            </a:r>
          </a:p>
          <a:p>
            <a:pPr lvl="1">
              <a:spcBef>
                <a:spcPts val="750"/>
              </a:spcBef>
            </a:pPr>
            <a:r>
              <a:rPr lang="en-IN" sz="2400" dirty="0" err="1" smtClean="0"/>
              <a:t>Overfitting</a:t>
            </a:r>
            <a:endParaRPr lang="en-IN" sz="2400" dirty="0" smtClean="0"/>
          </a:p>
          <a:p>
            <a:pPr lvl="1">
              <a:spcBef>
                <a:spcPts val="750"/>
              </a:spcBef>
            </a:pPr>
            <a:r>
              <a:rPr lang="en-IN" sz="2400" dirty="0" err="1" smtClean="0"/>
              <a:t>Underfitting</a:t>
            </a:r>
            <a:r>
              <a:rPr lang="en-IN" sz="2400" dirty="0" smtClean="0"/>
              <a:t> </a:t>
            </a:r>
          </a:p>
          <a:p>
            <a:r>
              <a:rPr lang="en-IN" sz="2800" dirty="0" smtClean="0"/>
              <a:t>Validation and Testing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Insufficient Training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5536" y="1463723"/>
            <a:ext cx="8229600" cy="4525963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800" dirty="0"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Consider trade-off Between Algorithm development &amp; training data capture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909" y="2003828"/>
            <a:ext cx="4510584" cy="43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Non-representative Training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6807" y="1964400"/>
            <a:ext cx="8229600" cy="1528847"/>
          </a:xfrm>
        </p:spPr>
        <p:txBody>
          <a:bodyPr>
            <a:noAutofit/>
          </a:bodyPr>
          <a:lstStyle/>
          <a:p>
            <a:pPr marL="266700" indent="-247650">
              <a:buClr>
                <a:srgbClr val="000000"/>
              </a:buClr>
              <a:buSzPts val="3000"/>
            </a:pPr>
            <a:r>
              <a:rPr lang="en-US" sz="2000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Small sample size leads to sampling noise</a:t>
            </a:r>
          </a:p>
          <a:p>
            <a:pPr marL="609600" lvl="1" indent="-247650">
              <a:spcBef>
                <a:spcPts val="750"/>
              </a:spcBef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sz="1800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Missing data over emphasizes the role of wealth on happiness</a:t>
            </a:r>
          </a:p>
          <a:p>
            <a:pPr marL="266700" indent="-247650">
              <a:buClr>
                <a:srgbClr val="000000"/>
              </a:buClr>
              <a:buSzPts val="3000"/>
            </a:pPr>
            <a:r>
              <a:rPr lang="en-US" sz="2000" kern="0" dirty="0" smtClean="0"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If sampling process is flawed, even large sample size can lead to sampling bias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50119" y="1349361"/>
            <a:ext cx="8396288" cy="395288"/>
          </a:xfrm>
        </p:spPr>
        <p:txBody>
          <a:bodyPr>
            <a:noAutofit/>
          </a:bodyPr>
          <a:lstStyle/>
          <a:p>
            <a:pPr marL="2540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Training Data be representative of the new cases we want to generalize</a:t>
            </a:r>
            <a:endParaRPr lang="en-IN" sz="2000" b="1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747163"/>
            <a:ext cx="75438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0186" y="5198526"/>
            <a:ext cx="1143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9" name="TextBox 8"/>
          <p:cNvSpPr txBox="1"/>
          <p:nvPr/>
        </p:nvSpPr>
        <p:spPr>
          <a:xfrm>
            <a:off x="3105895" y="5118763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latin typeface="Helvetica" panose="020B0604020202020204" pitchFamily="34" charset="0"/>
                <a:cs typeface="Helvetica" panose="020B0604020202020204" pitchFamily="34" charset="0"/>
              </a:rPr>
              <a:t>missing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23834" y="5427111"/>
            <a:ext cx="114300" cy="114300"/>
          </a:xfrm>
          <a:prstGeom prst="rect">
            <a:avLst/>
          </a:prstGeom>
          <a:solidFill>
            <a:srgbClr val="1C15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11" name="TextBox 10"/>
          <p:cNvSpPr txBox="1"/>
          <p:nvPr/>
        </p:nvSpPr>
        <p:spPr>
          <a:xfrm>
            <a:off x="3105895" y="5360311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latin typeface="Helvetica" panose="020B0604020202020204" pitchFamily="34" charset="0"/>
                <a:cs typeface="Helvetica" panose="020B0604020202020204" pitchFamily="34" charset="0"/>
              </a:rPr>
              <a:t>available data</a:t>
            </a:r>
          </a:p>
        </p:txBody>
      </p:sp>
    </p:spTree>
    <p:extLst>
      <p:ext uri="{BB962C8B-B14F-4D97-AF65-F5344CB8AC3E}">
        <p14:creationId xmlns:p14="http://schemas.microsoft.com/office/powerpoint/2010/main" val="31141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Quality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914098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Some instances have missing features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.g., 5% of customers did not specify their age</a:t>
            </a:r>
          </a:p>
          <a:p>
            <a:pPr lvl="1"/>
            <a:r>
              <a:rPr lang="en-US" sz="2400" dirty="0" smtClean="0"/>
              <a:t>Ignore the instances all together or the feature, </a:t>
            </a:r>
          </a:p>
          <a:p>
            <a:pPr lvl="1"/>
            <a:r>
              <a:rPr lang="en-US" sz="2400" dirty="0" smtClean="0"/>
              <a:t>fill in the missing values</a:t>
            </a:r>
          </a:p>
          <a:p>
            <a:pPr marL="571500" lvl="1" indent="0">
              <a:buNone/>
            </a:pPr>
            <a:r>
              <a:rPr lang="en-US" sz="2400" dirty="0" smtClean="0"/>
              <a:t>  </a:t>
            </a:r>
          </a:p>
          <a:p>
            <a:r>
              <a:rPr lang="en-US" sz="2800" dirty="0" smtClean="0"/>
              <a:t>Some instances can be erroneous, noisy or outliers</a:t>
            </a:r>
          </a:p>
          <a:p>
            <a:pPr lvl="1"/>
            <a:r>
              <a:rPr lang="en-US" sz="2400" dirty="0" smtClean="0"/>
              <a:t>Human or machine generated</a:t>
            </a:r>
          </a:p>
          <a:p>
            <a:pPr lvl="1"/>
            <a:r>
              <a:rPr lang="en-US" sz="2400" dirty="0" smtClean="0"/>
              <a:t>Identify, discard or fix manually, as appropriate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95536" y="1321777"/>
            <a:ext cx="8396288" cy="395288"/>
          </a:xfrm>
        </p:spPr>
        <p:txBody>
          <a:bodyPr>
            <a:noAutofit/>
          </a:bodyPr>
          <a:lstStyle/>
          <a:p>
            <a:pPr marL="25400" indent="0">
              <a:buNone/>
            </a:pPr>
            <a:r>
              <a:rPr lang="en-IN" sz="2400" b="1" dirty="0">
                <a:solidFill>
                  <a:srgbClr val="FF0000"/>
                </a:solidFill>
              </a:rPr>
              <a:t>C</a:t>
            </a:r>
            <a:r>
              <a:rPr lang="en-IN" sz="2400" b="1" dirty="0" smtClean="0">
                <a:solidFill>
                  <a:srgbClr val="FF0000"/>
                </a:solidFill>
              </a:rPr>
              <a:t>leaning often needed for improving data quality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Irrelevant 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783" y="2000914"/>
            <a:ext cx="8229600" cy="4525963"/>
          </a:xfrm>
        </p:spPr>
        <p:txBody>
          <a:bodyPr>
            <a:noAutofit/>
          </a:bodyPr>
          <a:lstStyle/>
          <a:p>
            <a:pPr marL="266700" indent="-247650">
              <a:buClr>
                <a:srgbClr val="000000"/>
              </a:buClr>
              <a:buSzPts val="3000"/>
            </a:pPr>
            <a:r>
              <a:rPr lang="en-US" sz="2800" dirty="0"/>
              <a:t>Feature </a:t>
            </a:r>
            <a:r>
              <a:rPr lang="en-US" sz="2800" dirty="0" smtClean="0"/>
              <a:t>selection</a:t>
            </a:r>
          </a:p>
          <a:p>
            <a:pPr marL="609600" lvl="1" indent="-24765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sz="2400" dirty="0" smtClean="0"/>
              <a:t>more </a:t>
            </a:r>
            <a:r>
              <a:rPr lang="en-US" sz="2400" dirty="0"/>
              <a:t>useful features to train on among existing features. </a:t>
            </a:r>
            <a:endParaRPr lang="en-US" sz="2400" dirty="0" smtClean="0"/>
          </a:p>
          <a:p>
            <a:pPr marL="266700" indent="-247650">
              <a:buClr>
                <a:srgbClr val="000000"/>
              </a:buClr>
              <a:buSzPts val="3000"/>
            </a:pPr>
            <a:r>
              <a:rPr lang="en-US" sz="2800" dirty="0" smtClean="0"/>
              <a:t>Feature extraction</a:t>
            </a:r>
          </a:p>
          <a:p>
            <a:pPr marL="609600" lvl="1" indent="-247650">
              <a:buClr>
                <a:srgbClr val="000000"/>
              </a:buClr>
              <a:buSzPts val="3000"/>
              <a:buFont typeface="Arial" panose="020B0604020202020204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ombine existing </a:t>
            </a:r>
            <a:r>
              <a:rPr lang="en-US" sz="2400" dirty="0"/>
              <a:t>features to produce a more useful </a:t>
            </a:r>
            <a:r>
              <a:rPr lang="en-US" sz="2400" dirty="0" smtClean="0"/>
              <a:t>one. </a:t>
            </a:r>
          </a:p>
          <a:p>
            <a:pPr marL="266700" indent="-247650">
              <a:buClr>
                <a:srgbClr val="000000"/>
              </a:buClr>
              <a:buSzPts val="3000"/>
            </a:pPr>
            <a:r>
              <a:rPr lang="en-US" sz="2800" dirty="0" smtClean="0"/>
              <a:t>Create </a:t>
            </a:r>
            <a:r>
              <a:rPr lang="en-US" sz="2800" dirty="0"/>
              <a:t>new features by gathering new </a:t>
            </a:r>
            <a:r>
              <a:rPr lang="en-US" sz="2800" dirty="0" smtClean="0"/>
              <a:t>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25439" y="1374313"/>
            <a:ext cx="8396288" cy="395288"/>
          </a:xfrm>
        </p:spPr>
        <p:txBody>
          <a:bodyPr>
            <a:noAutofit/>
          </a:bodyPr>
          <a:lstStyle/>
          <a:p>
            <a:pPr marL="25400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Feature engineering needed for coming up with a good set of features</a:t>
            </a:r>
            <a:endParaRPr lang="en-IN" sz="1800" b="1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71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Model Selection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030" y="1908848"/>
            <a:ext cx="8229600" cy="4525963"/>
          </a:xfrm>
        </p:spPr>
        <p:txBody>
          <a:bodyPr>
            <a:noAutofit/>
          </a:bodyPr>
          <a:lstStyle/>
          <a:p>
            <a:pPr marL="266700" indent="-257175">
              <a:buClr>
                <a:srgbClr val="000000"/>
              </a:buClr>
            </a:pPr>
            <a:r>
              <a:rPr lang="en-US" sz="1600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Overfitting</a:t>
            </a:r>
            <a:r>
              <a:rPr lang="en-US" sz="16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leads to high performance in training set but performs poorly on new data</a:t>
            </a:r>
          </a:p>
          <a:p>
            <a:pPr marL="609600" lvl="1" indent="-257175">
              <a:spcBef>
                <a:spcPts val="75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14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e</a:t>
            </a:r>
            <a:r>
              <a:rPr lang="en-US" sz="14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.g., </a:t>
            </a:r>
            <a:r>
              <a:rPr lang="en-US" sz="1400" dirty="0"/>
              <a:t>a high-degree polynomial life satisfaction model that strongly </a:t>
            </a:r>
            <a:r>
              <a:rPr lang="en-US" sz="1400" dirty="0" err="1"/>
              <a:t>overfits</a:t>
            </a:r>
            <a:r>
              <a:rPr lang="en-US" sz="1400" dirty="0"/>
              <a:t> the training </a:t>
            </a:r>
            <a:r>
              <a:rPr lang="en-US" sz="1400" dirty="0" smtClean="0"/>
              <a:t>data</a:t>
            </a:r>
          </a:p>
          <a:p>
            <a:pPr marL="609600" lvl="1" indent="-257175">
              <a:spcBef>
                <a:spcPts val="75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14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Small training set or sampling noise can lead to model following the noise than the underlying pattern in the dataset</a:t>
            </a:r>
          </a:p>
          <a:p>
            <a:pPr marL="609600" lvl="1" indent="-257175">
              <a:spcBef>
                <a:spcPts val="75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14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Solution: Regularization to constrain the values of parameters</a:t>
            </a:r>
            <a:endParaRPr lang="en-US" sz="14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609600" lvl="1" indent="-257175">
              <a:spcBef>
                <a:spcPts val="75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sz="1400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609600" lvl="1" indent="-257175">
              <a:spcBef>
                <a:spcPts val="75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sz="14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609600" lvl="1" indent="-257175">
              <a:spcBef>
                <a:spcPts val="75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sz="1400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609600" lvl="1" indent="-257175">
              <a:spcBef>
                <a:spcPts val="75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sz="14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609600" lvl="1" indent="-257175">
              <a:spcBef>
                <a:spcPts val="75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sz="1400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609600" lvl="1" indent="-257175">
              <a:spcBef>
                <a:spcPts val="75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endParaRPr lang="en-US" sz="14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  <a:p>
            <a:pPr marL="266700" indent="-257175">
              <a:buClr>
                <a:srgbClr val="000000"/>
              </a:buClr>
            </a:pPr>
            <a:r>
              <a:rPr lang="en-US" sz="1600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Underfitting</a:t>
            </a:r>
            <a:r>
              <a:rPr lang="en-US" sz="16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rebuchet MS" panose="020B0603020202020204"/>
              </a:rPr>
              <a:t> when the model is too simple to learn the underlying structure in the data</a:t>
            </a:r>
          </a:p>
          <a:p>
            <a:pPr marL="609600" lvl="1" indent="-257175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1400" dirty="0" smtClean="0"/>
              <a:t>Select </a:t>
            </a:r>
            <a:r>
              <a:rPr lang="en-US" sz="1400" dirty="0"/>
              <a:t>a more powerful model, with more parameters </a:t>
            </a:r>
            <a:endParaRPr lang="en-US" sz="1400" dirty="0" smtClean="0"/>
          </a:p>
          <a:p>
            <a:pPr marL="609600" lvl="1" indent="-257175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1400" dirty="0" smtClean="0"/>
              <a:t>Feed </a:t>
            </a:r>
            <a:r>
              <a:rPr lang="en-US" sz="1400" dirty="0"/>
              <a:t>better features to the learning </a:t>
            </a:r>
            <a:r>
              <a:rPr lang="en-US" sz="1400" dirty="0" smtClean="0"/>
              <a:t>algorithm</a:t>
            </a:r>
          </a:p>
          <a:p>
            <a:pPr marL="609600" lvl="1" indent="-257175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1400" dirty="0" smtClean="0"/>
              <a:t>Reduce regularization</a:t>
            </a:r>
          </a:p>
        </p:txBody>
      </p:sp>
      <p:sp>
        <p:nvSpPr>
          <p:cNvPr id="14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395536" y="1296194"/>
            <a:ext cx="8396288" cy="441204"/>
          </a:xfrm>
        </p:spPr>
        <p:txBody>
          <a:bodyPr>
            <a:noAutofit/>
          </a:bodyPr>
          <a:lstStyle/>
          <a:p>
            <a:pPr marL="25400" indent="0">
              <a:buNone/>
            </a:pPr>
            <a:r>
              <a:rPr lang="en-US" sz="1800" b="1" dirty="0" err="1">
                <a:solidFill>
                  <a:srgbClr val="FF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Overfitting</a:t>
            </a:r>
            <a:r>
              <a:rPr lang="en-US" sz="1800" b="1" dirty="0">
                <a:solidFill>
                  <a:srgbClr val="FF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 or </a:t>
            </a:r>
            <a:r>
              <a:rPr lang="en-US" sz="1800" b="1" dirty="0" err="1">
                <a:solidFill>
                  <a:srgbClr val="FF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Underfitting</a:t>
            </a:r>
            <a:endParaRPr lang="en-IN" sz="1800" b="1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20741"/>
            <a:ext cx="4529138" cy="1630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690" y="3707125"/>
            <a:ext cx="4168378" cy="14841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4245" y="4294016"/>
            <a:ext cx="8322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latin typeface="Helvetica" panose="020B0604020202020204" pitchFamily="34" charset="0"/>
                <a:cs typeface="Helvetica" panose="020B0604020202020204" pitchFamily="34" charset="0"/>
              </a:rPr>
              <a:t>High-order</a:t>
            </a:r>
          </a:p>
          <a:p>
            <a:r>
              <a:rPr lang="en-IN" sz="1050" dirty="0">
                <a:latin typeface="Helvetica" panose="020B0604020202020204" pitchFamily="34" charset="0"/>
                <a:cs typeface="Helvetica" panose="020B0604020202020204" pitchFamily="34" charset="0"/>
              </a:rPr>
              <a:t>polynomial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957388" y="4145646"/>
            <a:ext cx="57150" cy="1714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97741" y="3419626"/>
            <a:ext cx="891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/>
              <a:t>Large slope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840640" y="3705376"/>
            <a:ext cx="57150" cy="228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26340" y="4162576"/>
            <a:ext cx="1003801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IN" sz="1050" dirty="0">
                <a:latin typeface="Helvetica" panose="020B0604020202020204" pitchFamily="34" charset="0"/>
                <a:cs typeface="Helvetica" panose="020B0604020202020204" pitchFamily="34" charset="0"/>
              </a:rPr>
              <a:t>Smaller slope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8297840" y="3991126"/>
            <a:ext cx="5715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3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Choice of </a:t>
            </a:r>
            <a:r>
              <a:rPr lang="en-IN" dirty="0" err="1" smtClean="0"/>
              <a:t>Hyperparameters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656" y="1975513"/>
            <a:ext cx="8229600" cy="4882487"/>
          </a:xfrm>
        </p:spPr>
        <p:txBody>
          <a:bodyPr>
            <a:noAutofit/>
          </a:bodyPr>
          <a:lstStyle/>
          <a:p>
            <a:pPr marL="266700" indent="-257175">
              <a:buClr>
                <a:srgbClr val="000000"/>
              </a:buClr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Known as </a:t>
            </a:r>
            <a:r>
              <a:rPr lang="en-IN" sz="2000" i="1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hyperparameters</a:t>
            </a:r>
            <a:endParaRPr lang="en-IN" sz="2000" i="1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  <a:p>
            <a:pPr marL="266700" indent="-257175">
              <a:buClr>
                <a:srgbClr val="000000"/>
              </a:buClr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Model performance depends on choice of parameters</a:t>
            </a:r>
          </a:p>
          <a:p>
            <a:pPr marL="266700" indent="-257175">
              <a:buClr>
                <a:srgbClr val="000000"/>
              </a:buClr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Each parameter can assume a number of values</a:t>
            </a:r>
          </a:p>
          <a:p>
            <a:pPr marL="609600" lvl="1" indent="-257175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sz="18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Real numbers or </a:t>
            </a:r>
            <a:r>
              <a:rPr lang="en-IN" sz="1800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categories</a:t>
            </a:r>
          </a:p>
          <a:p>
            <a:pPr marL="223838" indent="-214313">
              <a:buClr>
                <a:srgbClr val="000000"/>
              </a:buClr>
            </a:pPr>
            <a:r>
              <a:rPr lang="en-IN" sz="2000" kern="0" dirty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</a:t>
            </a: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xponential number of </a:t>
            </a:r>
            <a:r>
              <a:rPr lang="en-IN" sz="2000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</a:t>
            </a: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combinations possible</a:t>
            </a:r>
          </a:p>
          <a:p>
            <a:pPr marL="223838" indent="-214313">
              <a:buClr>
                <a:srgbClr val="000000"/>
              </a:buClr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Best model correspond to best cross validation performance over the set of </a:t>
            </a:r>
            <a:r>
              <a:rPr lang="en-IN" sz="2000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</a:t>
            </a: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combinations</a:t>
            </a:r>
          </a:p>
          <a:p>
            <a:pPr marL="223838" indent="-214313">
              <a:buClr>
                <a:srgbClr val="000000"/>
              </a:buClr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Expensive to perform</a:t>
            </a:r>
          </a:p>
          <a:p>
            <a:pPr marL="223838" indent="-214313">
              <a:buClr>
                <a:srgbClr val="000000"/>
              </a:buClr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Some empirical frameworks available for </a:t>
            </a:r>
            <a:r>
              <a:rPr lang="en-IN" sz="2000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hyperparameter</a:t>
            </a: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optimization</a:t>
            </a:r>
          </a:p>
          <a:p>
            <a:pPr marL="681038" lvl="1" indent="-214313">
              <a:buClr>
                <a:srgbClr val="000000"/>
              </a:buClr>
            </a:pPr>
            <a:r>
              <a:rPr lang="en-IN" sz="160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Grid search</a:t>
            </a:r>
          </a:p>
          <a:p>
            <a:pPr marL="681038" lvl="1" indent="-214313">
              <a:buClr>
                <a:srgbClr val="000000"/>
              </a:buClr>
            </a:pPr>
            <a:r>
              <a:rPr lang="en-IN" sz="16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Random search</a:t>
            </a:r>
          </a:p>
          <a:p>
            <a:pPr marL="681038" lvl="1" indent="-214313">
              <a:buClr>
                <a:srgbClr val="000000"/>
              </a:buClr>
            </a:pPr>
            <a:r>
              <a:rPr lang="en-IN" sz="160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Bayesian</a:t>
            </a:r>
            <a:endParaRPr lang="en-IN" sz="1600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  <a:p>
            <a:pPr marL="223838" indent="-214313">
              <a:buClr>
                <a:srgbClr val="000000"/>
              </a:buClr>
            </a:pPr>
            <a:endParaRPr lang="en-IN" sz="2000" i="1" kern="0" dirty="0" smtClean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83656" y="1352484"/>
            <a:ext cx="8396288" cy="395288"/>
          </a:xfrm>
        </p:spPr>
        <p:txBody>
          <a:bodyPr>
            <a:noAutofit/>
          </a:bodyPr>
          <a:lstStyle/>
          <a:p>
            <a:pPr marL="25400" indent="0">
              <a:buNone/>
            </a:pPr>
            <a:r>
              <a:rPr lang="en-IN" sz="2000" b="1" kern="0" dirty="0" smtClean="0">
                <a:solidFill>
                  <a:srgbClr val="FF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Modern ML models often use a lot of model parameters</a:t>
            </a:r>
            <a:endParaRPr lang="en-I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1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Predictive Performance </a:t>
            </a:r>
            <a:r>
              <a:rPr lang="en-US" dirty="0"/>
              <a:t>of a </a:t>
            </a:r>
            <a:r>
              <a:rPr lang="en-US" dirty="0" smtClean="0"/>
              <a:t>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Want to estimate the generalization performance, the predictive performance of our model on future (unseen) data.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Want </a:t>
            </a:r>
            <a:r>
              <a:rPr lang="en-US" dirty="0"/>
              <a:t>to increase the predictive performance by tweaking the learning algorithm and selecting the best performing model from a given hypothesis space.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Want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 identify the ML algorithm that is best-suited for the problem at hand; thus, we want to compare different algorithms, selecting the best-performing one as well as the best performing model from the algorithm’s hypothesis space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14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type of an attribute depends on which of the following properties/operations it possesses:</a:t>
            </a:r>
          </a:p>
          <a:p>
            <a:pPr lvl="1"/>
            <a:r>
              <a:rPr lang="en-US" dirty="0"/>
              <a:t>Distinctness:  		</a:t>
            </a:r>
            <a:r>
              <a:rPr lang="en-US" sz="2800" dirty="0"/>
              <a:t>=  </a:t>
            </a:r>
            <a:r>
              <a:rPr lang="en-US" sz="2800" dirty="0">
                <a:sym typeface="Symbol" pitchFamily="18" charset="2"/>
              </a:rPr>
              <a:t></a:t>
            </a:r>
            <a:r>
              <a:rPr lang="en-US" dirty="0">
                <a:sym typeface="Symbol" pitchFamily="18" charset="2"/>
              </a:rPr>
              <a:t>		</a:t>
            </a:r>
            <a:endParaRPr lang="en-US" dirty="0"/>
          </a:p>
          <a:p>
            <a:pPr lvl="1"/>
            <a:r>
              <a:rPr lang="en-US" dirty="0"/>
              <a:t>Order:  			</a:t>
            </a:r>
            <a:r>
              <a:rPr lang="en-US" sz="2800" dirty="0"/>
              <a:t>&lt;  &gt;</a:t>
            </a:r>
            <a:r>
              <a:rPr lang="en-US" dirty="0"/>
              <a:t>  		</a:t>
            </a:r>
          </a:p>
          <a:p>
            <a:pPr lvl="1"/>
            <a:r>
              <a:rPr lang="en-US" dirty="0"/>
              <a:t>Differences are		</a:t>
            </a:r>
            <a:r>
              <a:rPr lang="en-US" sz="2800" dirty="0"/>
              <a:t>+  -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meaningful : 		</a:t>
            </a:r>
          </a:p>
          <a:p>
            <a:pPr lvl="1"/>
            <a:r>
              <a:rPr lang="en-US" dirty="0"/>
              <a:t>Ratios are  		 </a:t>
            </a:r>
            <a:r>
              <a:rPr lang="en-US" sz="2800" dirty="0"/>
              <a:t>*  /</a:t>
            </a:r>
            <a:br>
              <a:rPr lang="en-US" sz="2800" dirty="0"/>
            </a:br>
            <a:r>
              <a:rPr lang="en-US" dirty="0"/>
              <a:t>meaningful</a:t>
            </a:r>
          </a:p>
          <a:p>
            <a:pPr lvl="4"/>
            <a:endParaRPr lang="en-US" sz="1400" dirty="0"/>
          </a:p>
          <a:p>
            <a:pPr lvl="1"/>
            <a:r>
              <a:rPr lang="en-US" dirty="0"/>
              <a:t>Nominal attribute: distinctness</a:t>
            </a:r>
          </a:p>
          <a:p>
            <a:pPr lvl="1"/>
            <a:r>
              <a:rPr lang="en-US" dirty="0"/>
              <a:t>Ordinal attribute: distinctness &amp; order</a:t>
            </a:r>
          </a:p>
          <a:p>
            <a:pPr lvl="1"/>
            <a:r>
              <a:rPr lang="en-US" dirty="0"/>
              <a:t>Interval attribute: distinctness, order &amp; meaningful differences</a:t>
            </a:r>
          </a:p>
          <a:p>
            <a:pPr lvl="1"/>
            <a:r>
              <a:rPr lang="en-US" dirty="0"/>
              <a:t>Ratio attribute: all 4 properties/operations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Evaluation and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144" y="1859507"/>
            <a:ext cx="8229600" cy="4525963"/>
          </a:xfrm>
        </p:spPr>
        <p:txBody>
          <a:bodyPr>
            <a:noAutofit/>
          </a:bodyPr>
          <a:lstStyle/>
          <a:p>
            <a:pPr marL="266700" indent="-257175">
              <a:buClr>
                <a:srgbClr val="000000"/>
              </a:buClr>
            </a:pPr>
            <a:r>
              <a:rPr lang="en-US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Good ML algorithms need to work well on test data</a:t>
            </a:r>
          </a:p>
          <a:p>
            <a:pPr marL="609600" lvl="1" indent="-257175">
              <a:spcBef>
                <a:spcPts val="750"/>
              </a:spcBef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US" sz="18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/>
                <a:cs typeface="Helvetica" panose="020B0604020202020204" pitchFamily="34" charset="0"/>
                <a:sym typeface="Times New Roman" panose="02020603050405020304"/>
              </a:rPr>
              <a:t>But test data is often not accessible to the provider of the algorithm</a:t>
            </a:r>
            <a:endParaRPr lang="en-IN" sz="1800" dirty="0">
              <a:sym typeface="Times New Roman" panose="02020603050405020304"/>
            </a:endParaRPr>
          </a:p>
          <a:p>
            <a:pPr marL="266700" indent="-257175">
              <a:buClr>
                <a:srgbClr val="000000"/>
              </a:buClr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Common assumption is training data is representative of test data</a:t>
            </a:r>
          </a:p>
          <a:p>
            <a:pPr marL="266700" indent="-257175">
              <a:buClr>
                <a:srgbClr val="000000"/>
              </a:buClr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Randomly chosen subset of the training data is held out as validation set, </a:t>
            </a:r>
            <a:r>
              <a:rPr lang="en-IN" sz="1800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aka </a:t>
            </a:r>
            <a:r>
              <a:rPr lang="en-IN" sz="1800" kern="0" dirty="0" err="1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dev</a:t>
            </a:r>
            <a:r>
              <a:rPr lang="en-IN" sz="18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set</a:t>
            </a:r>
          </a:p>
          <a:p>
            <a:pPr marL="266700" indent="-257175">
              <a:buClr>
                <a:srgbClr val="000000"/>
              </a:buClr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Once ML model is trained, its performance is evaluated on validation data</a:t>
            </a:r>
          </a:p>
          <a:p>
            <a:pPr marL="609600" lvl="1" indent="-257175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sz="18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Expectation is ML model working well on validation set will work well on unknown test data</a:t>
            </a:r>
            <a:endParaRPr lang="en-IN" sz="18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imes New Roman" panose="02020603050405020304"/>
            </a:endParaRPr>
          </a:p>
          <a:p>
            <a:pPr marL="266700" indent="-257175">
              <a:buClr>
                <a:srgbClr val="000000"/>
              </a:buClr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Typically 20-30% of the data is randomly held out as validation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98144" y="1294481"/>
            <a:ext cx="8396288" cy="395288"/>
          </a:xfrm>
        </p:spPr>
        <p:txBody>
          <a:bodyPr>
            <a:noAutofit/>
          </a:bodyPr>
          <a:lstStyle/>
          <a:p>
            <a:pPr marL="25400" indent="0">
              <a:buNone/>
            </a:pPr>
            <a:r>
              <a:rPr lang="en-IN" sz="2400" b="1" dirty="0" smtClean="0">
                <a:solidFill>
                  <a:srgbClr val="FF0000"/>
                </a:solidFill>
              </a:rPr>
              <a:t>Performance of ML algorithms is statistical / predictive</a:t>
            </a:r>
            <a:endParaRPr lang="en-IN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Cross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544" y="1975715"/>
            <a:ext cx="8229600" cy="4525963"/>
          </a:xfrm>
        </p:spPr>
        <p:txBody>
          <a:bodyPr>
            <a:noAutofit/>
          </a:bodyPr>
          <a:lstStyle/>
          <a:p>
            <a:pPr marL="266700" indent="-257175">
              <a:buClr>
                <a:srgbClr val="000000"/>
              </a:buClr>
            </a:pPr>
            <a:r>
              <a:rPr lang="en-IN" sz="24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To reduce the bias of validation set selection process</a:t>
            </a:r>
          </a:p>
          <a:p>
            <a:pPr marL="266700" indent="-257175">
              <a:buClr>
                <a:srgbClr val="000000"/>
              </a:buClr>
            </a:pPr>
            <a:r>
              <a:rPr lang="en-IN" sz="24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Often K is chosen as 10</a:t>
            </a:r>
          </a:p>
          <a:p>
            <a:pPr marL="609600" lvl="1" indent="-257175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sz="2000" i="1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aka</a:t>
            </a: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 10 fold cross validation</a:t>
            </a:r>
          </a:p>
          <a:p>
            <a:pPr marL="266700" indent="-257175">
              <a:buClr>
                <a:srgbClr val="000000"/>
              </a:buClr>
            </a:pPr>
            <a:r>
              <a:rPr lang="en-IN" sz="24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10 fold cross validation involves </a:t>
            </a:r>
          </a:p>
          <a:p>
            <a:pPr marL="609600" lvl="1" indent="-257175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randomly selecting the validation set 10 times</a:t>
            </a:r>
          </a:p>
          <a:p>
            <a:pPr marL="609600" lvl="1" indent="-257175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model generation with 10 resulting training set</a:t>
            </a:r>
          </a:p>
          <a:p>
            <a:pPr marL="609600" lvl="1" indent="-257175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Evaluate the performance of each on that validation set</a:t>
            </a:r>
          </a:p>
          <a:p>
            <a:pPr marL="609600" lvl="1" indent="-257175">
              <a:buClr>
                <a:srgbClr val="000000"/>
              </a:buClr>
              <a:buSzPts val="3200"/>
              <a:buFont typeface="Arial" panose="020B0604020202020204"/>
              <a:buChar char="•"/>
            </a:pPr>
            <a:r>
              <a:rPr lang="en-IN" sz="2000" kern="0" dirty="0" smtClean="0">
                <a:solidFill>
                  <a:srgbClr val="00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averaging the performance over the validation sets</a:t>
            </a:r>
            <a:endParaRPr lang="en-US" sz="2000" kern="0" dirty="0">
              <a:solidFill>
                <a:srgbClr val="000000"/>
              </a:solidFill>
              <a:latin typeface="Helvetica" panose="020B0604020202020204" pitchFamily="34" charset="0"/>
              <a:ea typeface="Trebuchet MS" panose="020B0603020202020204"/>
              <a:cs typeface="Helvetica" panose="020B0604020202020204" pitchFamily="34" charset="0"/>
              <a:sym typeface="Trebuchet MS" panose="020B0603020202020204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40544" y="1393529"/>
            <a:ext cx="8396288" cy="395288"/>
          </a:xfrm>
        </p:spPr>
        <p:txBody>
          <a:bodyPr>
            <a:noAutofit/>
          </a:bodyPr>
          <a:lstStyle/>
          <a:p>
            <a:pPr marL="25400" indent="0">
              <a:buNone/>
            </a:pPr>
            <a:r>
              <a:rPr lang="en-IN" sz="2000" b="1" kern="0" dirty="0">
                <a:solidFill>
                  <a:srgbClr val="FF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K-fold validation is often </a:t>
            </a:r>
            <a:r>
              <a:rPr lang="en-IN" sz="2000" b="1" kern="0" dirty="0" smtClean="0">
                <a:solidFill>
                  <a:srgbClr val="FF0000"/>
                </a:solidFill>
                <a:latin typeface="Helvetica" panose="020B0604020202020204" pitchFamily="34" charset="0"/>
                <a:ea typeface="Trebuchet MS" panose="020B0603020202020204"/>
                <a:cs typeface="Helvetica" panose="020B0604020202020204" pitchFamily="34" charset="0"/>
                <a:sym typeface="Times New Roman" panose="02020603050405020304"/>
              </a:rPr>
              <a:t>performed</a:t>
            </a:r>
            <a:endParaRPr lang="en-I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4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0"/>
          <p:cNvSpPr txBox="1">
            <a:spLocks noGrp="1"/>
          </p:cNvSpPr>
          <p:nvPr>
            <p:ph type="body" idx="1"/>
          </p:nvPr>
        </p:nvSpPr>
        <p:spPr>
          <a:xfrm>
            <a:off x="304800" y="1492738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What do we want? 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High accuracy on training data? 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No, high accuracy on </a:t>
            </a:r>
            <a:r>
              <a:rPr lang="en-US" sz="2170" i="1"/>
              <a:t>unseen/new/test data!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Why is this tricky?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Training data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Features (x) and labels (y) used to learn mapping f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Test data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Features used to make a prediction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Labels only used to see how well we’ve learned f!!!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Validation data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Held-out set of the </a:t>
            </a:r>
            <a:r>
              <a:rPr lang="en-US" sz="2170" i="1"/>
              <a:t>training data</a:t>
            </a:r>
            <a:endParaRPr sz="2170"/>
          </a:p>
          <a:p>
            <a:pPr marL="742950" lvl="1" indent="-285750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Can use both features and labels to tune </a:t>
            </a:r>
            <a:r>
              <a:rPr lang="en-US" sz="2170" i="1"/>
              <a:t>parameters</a:t>
            </a:r>
            <a:r>
              <a:rPr lang="en-US" sz="2170"/>
              <a:t> of the model we’re learning</a:t>
            </a:r>
            <a:endParaRPr/>
          </a:p>
        </p:txBody>
      </p:sp>
      <p:sp>
        <p:nvSpPr>
          <p:cNvPr id="1393" name="Google Shape;1393;p70"/>
          <p:cNvSpPr/>
          <p:nvPr/>
        </p:nvSpPr>
        <p:spPr>
          <a:xfrm>
            <a:off x="5158154" y="226646"/>
            <a:ext cx="3860800" cy="12660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  <a:buFont typeface="Tahoma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70"/>
          <p:cNvSpPr txBox="1">
            <a:spLocks noGrp="1"/>
          </p:cNvSpPr>
          <p:nvPr>
            <p:ph type="title"/>
          </p:nvPr>
        </p:nvSpPr>
        <p:spPr>
          <a:xfrm>
            <a:off x="-525929" y="601676"/>
            <a:ext cx="53340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Trebuchet MS"/>
                <a:ea typeface="Trebuchet MS"/>
                <a:cs typeface="Trebuchet MS"/>
                <a:sym typeface="Trebuchet MS"/>
              </a:rPr>
              <a:t>Training vs Testing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5" name="Google Shape;1395;p70"/>
          <p:cNvSpPr txBox="1"/>
          <p:nvPr/>
        </p:nvSpPr>
        <p:spPr>
          <a:xfrm>
            <a:off x="-12701" y="6550924"/>
            <a:ext cx="3028855" cy="23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600"/>
              <a:buFont typeface="Tahoma"/>
              <a:buNone/>
            </a:pP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Slide Credit: Adriana </a:t>
            </a:r>
            <a:r>
              <a:rPr lang="en-US" sz="1600" dirty="0" err="1">
                <a:latin typeface="Tahoma"/>
                <a:ea typeface="Tahoma"/>
                <a:cs typeface="Tahoma"/>
                <a:sym typeface="Tahoma"/>
              </a:rPr>
              <a:t>Kovashka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71"/>
          <p:cNvSpPr txBox="1">
            <a:spLocks noGrp="1"/>
          </p:cNvSpPr>
          <p:nvPr>
            <p:ph type="title"/>
          </p:nvPr>
        </p:nvSpPr>
        <p:spPr>
          <a:xfrm>
            <a:off x="78750" y="609600"/>
            <a:ext cx="59739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Training vs. Test Distribution</a:t>
            </a:r>
            <a:endParaRPr sz="3600"/>
          </a:p>
        </p:txBody>
      </p:sp>
      <p:sp>
        <p:nvSpPr>
          <p:cNvPr id="1401" name="Google Shape;1401;p71"/>
          <p:cNvSpPr txBox="1"/>
          <p:nvPr/>
        </p:nvSpPr>
        <p:spPr>
          <a:xfrm>
            <a:off x="78750" y="1485925"/>
            <a:ext cx="8220900" cy="24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noAutofit/>
          </a:bodyPr>
          <a:lstStyle/>
          <a:p>
            <a:pPr marL="355600" marR="80010" lvl="0" indent="-330200" algn="l" rtl="0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generally assume that training and  test examples are independently drawn from the same overall distribution of data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5080" lvl="0" indent="-285750" algn="l" rtl="0">
              <a:lnSpc>
                <a:spcPct val="1012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call this “i.i.d” which stands for “independent and identically distributed”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71"/>
          <p:cNvSpPr txBox="1"/>
          <p:nvPr/>
        </p:nvSpPr>
        <p:spPr>
          <a:xfrm>
            <a:off x="78750" y="3919225"/>
            <a:ext cx="8678100" cy="2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482600" marR="0" lvl="0" indent="0" algn="l" rtl="0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12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rPr lang="en-US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Slide credit: Ray Mooney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Holdout for Model Evaluation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382883"/>
            <a:ext cx="4850983" cy="51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5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Holdout for Model Selection (1)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58254"/>
            <a:ext cx="7416969" cy="5102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36" y="1486590"/>
            <a:ext cx="1866401" cy="486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54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Holdout for Model </a:t>
            </a:r>
            <a:r>
              <a:rPr lang="en-IN" dirty="0" smtClean="0"/>
              <a:t>Selection (2)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21" y="1395663"/>
            <a:ext cx="7812628" cy="5152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6621" y="1459831"/>
            <a:ext cx="1963653" cy="417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4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Holdout for Model </a:t>
            </a:r>
            <a:r>
              <a:rPr lang="en-IN" dirty="0" smtClean="0"/>
              <a:t>Selection (3)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" y="2085473"/>
            <a:ext cx="8553540" cy="337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 Fold Cross Validation (CV) for Model Evaluation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428791"/>
            <a:ext cx="44862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5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CV for Model Selection (1)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7" y="1363579"/>
            <a:ext cx="5833893" cy="51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6963</TotalTime>
  <Words>4255</Words>
  <Application>Microsoft Office PowerPoint</Application>
  <PresentationFormat>On-screen Show (4:3)</PresentationFormat>
  <Paragraphs>946</Paragraphs>
  <Slides>101</Slides>
  <Notes>40</Notes>
  <HiddenSlides>8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101</vt:i4>
      </vt:variant>
    </vt:vector>
  </HeadingPairs>
  <TitlesOfParts>
    <vt:vector size="120" baseType="lpstr">
      <vt:lpstr>Trebuchet MS</vt:lpstr>
      <vt:lpstr>Cambria Math</vt:lpstr>
      <vt:lpstr>Monotype Sorts</vt:lpstr>
      <vt:lpstr>Calibri</vt:lpstr>
      <vt:lpstr>Sylfaen</vt:lpstr>
      <vt:lpstr>Arial</vt:lpstr>
      <vt:lpstr>Times New Roman</vt:lpstr>
      <vt:lpstr>Helvetica</vt:lpstr>
      <vt:lpstr>Tahoma</vt:lpstr>
      <vt:lpstr>Symbol</vt:lpstr>
      <vt:lpstr>Wingdings</vt:lpstr>
      <vt:lpstr>MS Mincho</vt:lpstr>
      <vt:lpstr>1_Office Theme</vt:lpstr>
      <vt:lpstr>3_Office Theme</vt:lpstr>
      <vt:lpstr>4_Office Theme</vt:lpstr>
      <vt:lpstr>Document</vt:lpstr>
      <vt:lpstr>VISIO</vt:lpstr>
      <vt:lpstr>Visio</vt:lpstr>
      <vt:lpstr>Equation</vt:lpstr>
      <vt:lpstr>Machine Learning ZG565</vt:lpstr>
      <vt:lpstr>PowerPoint Presentation</vt:lpstr>
      <vt:lpstr>PowerPoint Presentation</vt:lpstr>
      <vt:lpstr>ML in a Nutshell</vt:lpstr>
      <vt:lpstr>ML in Practice</vt:lpstr>
      <vt:lpstr>Definition of Data</vt:lpstr>
      <vt:lpstr>Attribute Values</vt:lpstr>
      <vt:lpstr>Types of Attributes </vt:lpstr>
      <vt:lpstr>Properties of Attribute Values </vt:lpstr>
      <vt:lpstr>Difference Between Ratio and Interval </vt:lpstr>
      <vt:lpstr>PowerPoint Presentation</vt:lpstr>
      <vt:lpstr>PowerPoint Presentation</vt:lpstr>
      <vt:lpstr>Discrete and Continuous Attributes </vt:lpstr>
      <vt:lpstr>Asymmetric Attributes</vt:lpstr>
      <vt:lpstr>Key Messages for Attribute Types</vt:lpstr>
      <vt:lpstr>Important Characteristics of Data</vt:lpstr>
      <vt:lpstr>Types of data sets 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Duplicate Data</vt:lpstr>
      <vt:lpstr>Data Preprocessing</vt:lpstr>
      <vt:lpstr>Aggregation</vt:lpstr>
      <vt:lpstr>Example: Precipitation in Australia</vt:lpstr>
      <vt:lpstr>Example: Precipitation in Australia (contd)</vt:lpstr>
      <vt:lpstr>Sampling </vt:lpstr>
      <vt:lpstr>Sampling … </vt:lpstr>
      <vt:lpstr>Sample Size</vt:lpstr>
      <vt:lpstr>Issues with Subsampling (Independence Violation)</vt:lpstr>
      <vt:lpstr>Types of Sampling</vt:lpstr>
      <vt:lpstr>Building Classifiers with Imbalanced Training Set</vt:lpstr>
      <vt:lpstr>Sample Size</vt:lpstr>
      <vt:lpstr>Discretization</vt:lpstr>
      <vt:lpstr>Unsupervised Discretization</vt:lpstr>
      <vt:lpstr>Unsupervised Discretization</vt:lpstr>
      <vt:lpstr>Unsupervised Discretization</vt:lpstr>
      <vt:lpstr>Unsupervised Discretization</vt:lpstr>
      <vt:lpstr>Discretization in Supervised Settings</vt:lpstr>
      <vt:lpstr>Binarization</vt:lpstr>
      <vt:lpstr>Attribute Transformation</vt:lpstr>
      <vt:lpstr>PowerPoint Presentation</vt:lpstr>
      <vt:lpstr>PowerPoint Presentation</vt:lpstr>
      <vt:lpstr>Curse of Dimensionality</vt:lpstr>
      <vt:lpstr>Dimensionality Reduction</vt:lpstr>
      <vt:lpstr>Feature Subset Selection</vt:lpstr>
      <vt:lpstr>Feature Creation</vt:lpstr>
      <vt:lpstr>Mapping Data to a New Space</vt:lpstr>
      <vt:lpstr>Evaluation Metrics: Confusion Matrix</vt:lpstr>
      <vt:lpstr>Evaluation Metrics: Accuracy</vt:lpstr>
      <vt:lpstr>Class Imbalance Problem</vt:lpstr>
      <vt:lpstr>Problem with Accuracy</vt:lpstr>
      <vt:lpstr>Which model is better?</vt:lpstr>
      <vt:lpstr>Which model is better?</vt:lpstr>
      <vt:lpstr>Alternative Measures</vt:lpstr>
      <vt:lpstr>Alternative Measures</vt:lpstr>
      <vt:lpstr>Alternative Measures</vt:lpstr>
      <vt:lpstr>Which of these classifiers is better?</vt:lpstr>
      <vt:lpstr>Measures of Classification Performance</vt:lpstr>
      <vt:lpstr>Alternative Measures</vt:lpstr>
      <vt:lpstr>Which of these classifiers is better?</vt:lpstr>
      <vt:lpstr>ROC (Receiver Operating Characteristic)</vt:lpstr>
      <vt:lpstr>ROC Curve</vt:lpstr>
      <vt:lpstr>ROC (Receiver Operating Characteristic)</vt:lpstr>
      <vt:lpstr>ROC Curve Example</vt:lpstr>
      <vt:lpstr>How to Construct an ROC curve</vt:lpstr>
      <vt:lpstr>How to construct an ROC curve</vt:lpstr>
      <vt:lpstr>Using ROC for Model Comparison</vt:lpstr>
      <vt:lpstr>Dealing with Imbalanced Classes - Summary</vt:lpstr>
      <vt:lpstr>Which Classifier is better?</vt:lpstr>
      <vt:lpstr>Which Classifer is better?  Medium Skew case</vt:lpstr>
      <vt:lpstr>Which Classifer is better?  High Skew case</vt:lpstr>
      <vt:lpstr>Challenges of Machine Learning</vt:lpstr>
      <vt:lpstr>Insufficient Training Data</vt:lpstr>
      <vt:lpstr>Non-representative Training Data</vt:lpstr>
      <vt:lpstr>Data Quality</vt:lpstr>
      <vt:lpstr>Irrelevant Features</vt:lpstr>
      <vt:lpstr>Model Selection</vt:lpstr>
      <vt:lpstr>Choice of Hyperparameters</vt:lpstr>
      <vt:lpstr>Evaluating Predictive Performance of a Model</vt:lpstr>
      <vt:lpstr>Evaluation and Validation</vt:lpstr>
      <vt:lpstr>Cross Validation</vt:lpstr>
      <vt:lpstr>Training vs Testing</vt:lpstr>
      <vt:lpstr>Training vs. Test Distribution</vt:lpstr>
      <vt:lpstr>Holdout for Model Evaluation</vt:lpstr>
      <vt:lpstr>Holdout for Model Selection (1)</vt:lpstr>
      <vt:lpstr>Holdout for Model Selection (2)</vt:lpstr>
      <vt:lpstr>Holdout for Model Selection (3)</vt:lpstr>
      <vt:lpstr>K Fold Cross Validation (CV) for Model Evaluation</vt:lpstr>
      <vt:lpstr>CV for Model Selection (1)</vt:lpstr>
      <vt:lpstr>CV for Model Selection (2)</vt:lpstr>
      <vt:lpstr>END of Session 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DSECL ZG565</dc:title>
  <dc:creator>Avinash</dc:creator>
  <cp:lastModifiedBy>bits</cp:lastModifiedBy>
  <cp:revision>59</cp:revision>
  <dcterms:created xsi:type="dcterms:W3CDTF">2001-10-10T03:11:58Z</dcterms:created>
  <dcterms:modified xsi:type="dcterms:W3CDTF">2023-05-27T06:07:23Z</dcterms:modified>
</cp:coreProperties>
</file>